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sldIdLst>
    <p:sldId id="256" r:id="rId2"/>
    <p:sldId id="288" r:id="rId3"/>
    <p:sldId id="258" r:id="rId4"/>
    <p:sldId id="267" r:id="rId5"/>
    <p:sldId id="260" r:id="rId6"/>
    <p:sldId id="259" r:id="rId7"/>
    <p:sldId id="268" r:id="rId8"/>
    <p:sldId id="269" r:id="rId9"/>
    <p:sldId id="272" r:id="rId10"/>
    <p:sldId id="270" r:id="rId11"/>
    <p:sldId id="273" r:id="rId12"/>
    <p:sldId id="274" r:id="rId13"/>
    <p:sldId id="275" r:id="rId14"/>
    <p:sldId id="276" r:id="rId15"/>
    <p:sldId id="277" r:id="rId16"/>
    <p:sldId id="280" r:id="rId17"/>
    <p:sldId id="278" r:id="rId18"/>
    <p:sldId id="279" r:id="rId19"/>
    <p:sldId id="281" r:id="rId20"/>
    <p:sldId id="282" r:id="rId21"/>
    <p:sldId id="283" r:id="rId22"/>
    <p:sldId id="284" r:id="rId23"/>
    <p:sldId id="285" r:id="rId24"/>
    <p:sldId id="286"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79CD9-AAEF-7E0D-C162-64E4557240E0}" v="868" dt="2020-04-30T10:21:46.612"/>
    <p1510:client id="{CF6B5F9A-0E07-4359-990E-8364D016B81E}" v="1330" dt="2020-04-30T10:52:10.414"/>
    <p1510:client id="{D56CBCF2-B7CF-B90F-7681-3851D1E9873B}" v="649" dt="2020-04-30T08:33:38.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78ABE3C1-DBE1-495D-B57B-2849774B866A}"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30407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6E9DEC-419B-4CC5-A080-3B06BD5A8291}"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35492292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D6E9DEC-419B-4CC5-A080-3B06BD5A8291}"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28128928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D6E9DEC-419B-4CC5-A080-3B06BD5A8291}"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5539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D6E9DEC-419B-4CC5-A080-3B06BD5A8291}"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8459876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6E9DEC-419B-4CC5-A080-3B06BD5A8291}" type="datetimeFigureOut">
              <a:rPr lang="en-US" smtClean="0"/>
              <a:t>5/4/2020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205038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6E9DEC-419B-4CC5-A080-3B06BD5A8291}" type="datetimeFigureOut">
              <a:rPr lang="en-US" smtClean="0"/>
              <a:t>5/4/2020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17039542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1FA3F48C-C7C6-4055-9F49-3777875E72AE}"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542838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178E61D-D431-422C-9764-11DAFE33AB6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a:p>
        </p:txBody>
      </p:sp>
    </p:spTree>
    <p:extLst>
      <p:ext uri="{BB962C8B-B14F-4D97-AF65-F5344CB8AC3E}">
        <p14:creationId xmlns:p14="http://schemas.microsoft.com/office/powerpoint/2010/main" val="109644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3"/>
          <p:cNvSpPr>
            <a:spLocks noGrp="1"/>
          </p:cNvSpPr>
          <p:nvPr>
            <p:ph type="dt" sz="half" idx="10"/>
          </p:nvPr>
        </p:nvSpPr>
        <p:spPr/>
        <p:txBody>
          <a:bodyPr/>
          <a:lstStyle/>
          <a:p>
            <a:fld id="{12DE42F4-6EEF-4EF7-8ED4-2208F0F89A08}"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275366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267266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E5A6C69-6797-4E8A-BF37-F2C3751466E9}"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400657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D82014A1-A632-4878-A0D3-F52BA7563730}"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110258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7" name="Date Placeholder 2"/>
          <p:cNvSpPr>
            <a:spLocks noGrp="1"/>
          </p:cNvSpPr>
          <p:nvPr>
            <p:ph type="dt" sz="half" idx="10"/>
          </p:nvPr>
        </p:nvSpPr>
        <p:spPr/>
        <p:txBody>
          <a:bodyPr/>
          <a:lstStyle/>
          <a:p>
            <a:fld id="{CE99F462-093F-4566-844B-4C71F2739DA5}" type="datetimeFigureOut">
              <a:rPr lang="en-US" smtClean="0"/>
              <a:t>5/4/2020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809610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24A7AC-904D-4781-85BA-7D10C17ED021}" type="datetimeFigureOut">
              <a:rPr lang="en-US" smtClean="0"/>
              <a:t>5/4/2020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202799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E331444B-B92B-4E27-8C94-BB93EAF5CB18}" type="datetimeFigureOut">
              <a:rPr lang="en-US" smtClean="0"/>
              <a:t>5/4/2020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44745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a:p>
        </p:txBody>
      </p:sp>
    </p:spTree>
    <p:extLst>
      <p:ext uri="{BB962C8B-B14F-4D97-AF65-F5344CB8AC3E}">
        <p14:creationId xmlns:p14="http://schemas.microsoft.com/office/powerpoint/2010/main" val="240350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6E9DEC-419B-4CC5-A080-3B06BD5A8291}" type="datetimeFigureOut">
              <a:rPr lang="en-US" smtClean="0"/>
              <a:t>5/4/2020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‹Nº›</a:t>
            </a:fld>
            <a:endParaRPr lang="en-US"/>
          </a:p>
        </p:txBody>
      </p:sp>
    </p:spTree>
    <p:extLst>
      <p:ext uri="{BB962C8B-B14F-4D97-AF65-F5344CB8AC3E}">
        <p14:creationId xmlns:p14="http://schemas.microsoft.com/office/powerpoint/2010/main" val="2497358737"/>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munidadsig.maps.arcgis.com/home/item.html?id=68745a7fb7a348b6b0d722c8517790af" TargetMode="External"/><Relationship Id="rId7" Type="http://schemas.openxmlformats.org/officeDocument/2006/relationships/image" Target="../media/image10.jpeg"/><Relationship Id="rId2" Type="http://schemas.openxmlformats.org/officeDocument/2006/relationships/hyperlink" Target="https://comunidadsig.maps.arcgis.com/apps/FilterGallery/index.html?appid=5ed95aff984f4bf98f95e9015fe5680b" TargetMode="External"/><Relationship Id="rId1" Type="http://schemas.openxmlformats.org/officeDocument/2006/relationships/slideLayout" Target="../slideLayouts/slideLayout2.xml"/><Relationship Id="rId6" Type="http://schemas.openxmlformats.org/officeDocument/2006/relationships/hyperlink" Target="https://www.arcgis.com/home/item.html?id=83d81d9336c745fd839465beab885ab7" TargetMode="External"/><Relationship Id="rId5" Type="http://schemas.openxmlformats.org/officeDocument/2006/relationships/hyperlink" Target="https://comunidadsig.maps.arcgis.com/home/item.html?id=9ca8469ce8db4cd79e3fc4c31cca026e" TargetMode="External"/><Relationship Id="rId4" Type="http://schemas.openxmlformats.org/officeDocument/2006/relationships/hyperlink" Target="https://comunidadcovid.maps.arcgis.com/home/item.html?id=e295d0fe5def4102b42bdab776fe67d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777329"/>
            <a:ext cx="8825658" cy="3329581"/>
          </a:xfrm>
        </p:spPr>
        <p:txBody>
          <a:bodyPr>
            <a:normAutofit/>
          </a:bodyPr>
          <a:lstStyle/>
          <a:p>
            <a:r>
              <a:rPr lang="es-ES"/>
              <a:t>COVID-19 IN SPAIN</a:t>
            </a:r>
            <a:br>
              <a:rPr lang="es-ES"/>
            </a:br>
            <a:r>
              <a:rPr lang="es-ES"/>
              <a:t>RISK MAP</a:t>
            </a:r>
          </a:p>
        </p:txBody>
      </p:sp>
      <p:sp>
        <p:nvSpPr>
          <p:cNvPr id="3" name="Subtítulo 2"/>
          <p:cNvSpPr>
            <a:spLocks noGrp="1"/>
          </p:cNvSpPr>
          <p:nvPr>
            <p:ph type="subTitle" idx="1"/>
          </p:nvPr>
        </p:nvSpPr>
        <p:spPr/>
        <p:txBody>
          <a:bodyPr>
            <a:normAutofit/>
          </a:bodyPr>
          <a:lstStyle/>
          <a:p>
            <a:r>
              <a:rPr lang="es-ES" err="1"/>
              <a:t>Avdanina</a:t>
            </a:r>
            <a:r>
              <a:rPr lang="es-ES"/>
              <a:t> Liubov</a:t>
            </a:r>
          </a:p>
          <a:p>
            <a:r>
              <a:rPr lang="es-ES"/>
              <a:t>Ángel Naranjo Valiente</a:t>
            </a:r>
          </a:p>
        </p:txBody>
      </p:sp>
      <p:pic>
        <p:nvPicPr>
          <p:cNvPr id="2054" name="Picture 6" descr="Qué es el coronavirus (COVID-19): síntomas, nuevos tratamientos y ...">
            <a:extLst>
              <a:ext uri="{FF2B5EF4-FFF2-40B4-BE49-F238E27FC236}">
                <a16:creationId xmlns:a16="http://schemas.microsoft.com/office/drawing/2014/main" id="{DEEF48E6-A42F-4C9B-9C1D-D40FB5D3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590" y="3271160"/>
            <a:ext cx="5355449" cy="301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9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FF73C1-47B7-4394-969C-D68AE9215B9A}"/>
              </a:ext>
            </a:extLst>
          </p:cNvPr>
          <p:cNvSpPr>
            <a:spLocks noGrp="1"/>
          </p:cNvSpPr>
          <p:nvPr>
            <p:ph type="title"/>
          </p:nvPr>
        </p:nvSpPr>
        <p:spPr>
          <a:xfrm>
            <a:off x="646111" y="452718"/>
            <a:ext cx="9404723" cy="1400530"/>
          </a:xfrm>
        </p:spPr>
        <p:txBody>
          <a:bodyPr/>
          <a:lstStyle/>
          <a:p>
            <a:r>
              <a:rPr lang="en-US"/>
              <a:t>5. DATA PROCESSING</a:t>
            </a:r>
          </a:p>
        </p:txBody>
      </p:sp>
      <p:sp>
        <p:nvSpPr>
          <p:cNvPr id="3" name="Marcador de contenido 2">
            <a:extLst>
              <a:ext uri="{FF2B5EF4-FFF2-40B4-BE49-F238E27FC236}">
                <a16:creationId xmlns:a16="http://schemas.microsoft.com/office/drawing/2014/main" id="{0FE472AD-C3EF-41A5-B5C6-BDCA2FCBEC21}"/>
              </a:ext>
            </a:extLst>
          </p:cNvPr>
          <p:cNvSpPr>
            <a:spLocks noGrp="1"/>
          </p:cNvSpPr>
          <p:nvPr>
            <p:ph idx="1"/>
          </p:nvPr>
        </p:nvSpPr>
        <p:spPr>
          <a:xfrm>
            <a:off x="1104293" y="1056640"/>
            <a:ext cx="8946541" cy="4937759"/>
          </a:xfrm>
        </p:spPr>
        <p:txBody>
          <a:bodyPr/>
          <a:lstStyle/>
          <a:p>
            <a:pPr marL="0" indent="0">
              <a:buNone/>
            </a:pPr>
            <a:endParaRPr lang="en-US"/>
          </a:p>
          <a:p>
            <a:r>
              <a:rPr lang="en-US"/>
              <a:t>To add these data layers to our project file we did 2 steps in ArcGIS Pro interface:</a:t>
            </a:r>
          </a:p>
          <a:p>
            <a:pPr marL="800100" lvl="1" indent="-342900">
              <a:buFont typeface="+mj-lt"/>
              <a:buAutoNum type="arabicPeriod"/>
            </a:pPr>
            <a:r>
              <a:rPr lang="en-US"/>
              <a:t>We export our data to our project using the tool “Feature class to geodatabase” 4 times (once per layer).</a:t>
            </a:r>
          </a:p>
          <a:p>
            <a:pPr marL="800100" lvl="1" indent="-342900">
              <a:buFont typeface="+mj-lt"/>
              <a:buAutoNum type="arabicPeriod"/>
            </a:pPr>
            <a:r>
              <a:rPr lang="en-US"/>
              <a:t>We combined “Cities” and “Province” layers into one using the tool “Spatial Join”, creating the new layer “Provinces2”.</a:t>
            </a:r>
          </a:p>
          <a:p>
            <a:pPr marL="800100" lvl="1" indent="-342900">
              <a:buFont typeface="+mj-lt"/>
              <a:buAutoNum type="arabicPeriod"/>
            </a:pPr>
            <a:endParaRPr lang="en-US"/>
          </a:p>
          <a:p>
            <a:pPr marL="857250" lvl="1" indent="-457200">
              <a:buFont typeface="+mj-lt"/>
              <a:buAutoNum type="arabicPeriod"/>
            </a:pPr>
            <a:endParaRPr lang="en-US"/>
          </a:p>
        </p:txBody>
      </p:sp>
      <p:pic>
        <p:nvPicPr>
          <p:cNvPr id="4" name="Imagen 3">
            <a:extLst>
              <a:ext uri="{FF2B5EF4-FFF2-40B4-BE49-F238E27FC236}">
                <a16:creationId xmlns:a16="http://schemas.microsoft.com/office/drawing/2014/main" id="{4D28A3B7-C472-403E-A61E-222C910E1069}"/>
              </a:ext>
            </a:extLst>
          </p:cNvPr>
          <p:cNvPicPr>
            <a:picLocks noChangeAspect="1"/>
          </p:cNvPicPr>
          <p:nvPr/>
        </p:nvPicPr>
        <p:blipFill>
          <a:blip r:embed="rId2"/>
          <a:stretch>
            <a:fillRect/>
          </a:stretch>
        </p:blipFill>
        <p:spPr>
          <a:xfrm>
            <a:off x="1805096" y="3777576"/>
            <a:ext cx="7867224" cy="2898774"/>
          </a:xfrm>
          <a:prstGeom prst="rect">
            <a:avLst/>
          </a:prstGeom>
        </p:spPr>
      </p:pic>
    </p:spTree>
    <p:extLst>
      <p:ext uri="{BB962C8B-B14F-4D97-AF65-F5344CB8AC3E}">
        <p14:creationId xmlns:p14="http://schemas.microsoft.com/office/powerpoint/2010/main" val="131182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E3174-B3A1-4609-A122-F64C8EB9841B}"/>
              </a:ext>
            </a:extLst>
          </p:cNvPr>
          <p:cNvSpPr>
            <a:spLocks noGrp="1"/>
          </p:cNvSpPr>
          <p:nvPr>
            <p:ph type="title"/>
          </p:nvPr>
        </p:nvSpPr>
        <p:spPr/>
        <p:txBody>
          <a:bodyPr/>
          <a:lstStyle/>
          <a:p>
            <a:r>
              <a:rPr lang="en-US"/>
              <a:t>6. WHY USE CODING?</a:t>
            </a:r>
          </a:p>
        </p:txBody>
      </p:sp>
      <p:sp>
        <p:nvSpPr>
          <p:cNvPr id="3" name="Marcador de contenido 2">
            <a:extLst>
              <a:ext uri="{FF2B5EF4-FFF2-40B4-BE49-F238E27FC236}">
                <a16:creationId xmlns:a16="http://schemas.microsoft.com/office/drawing/2014/main" id="{9B59B40D-2D51-4FF7-A6E5-7E5EAA2E3312}"/>
              </a:ext>
            </a:extLst>
          </p:cNvPr>
          <p:cNvSpPr>
            <a:spLocks noGrp="1"/>
          </p:cNvSpPr>
          <p:nvPr>
            <p:ph idx="1"/>
          </p:nvPr>
        </p:nvSpPr>
        <p:spPr/>
        <p:txBody>
          <a:bodyPr/>
          <a:lstStyle/>
          <a:p>
            <a:r>
              <a:rPr lang="en-US"/>
              <a:t>To create our risk maps we have used </a:t>
            </a:r>
            <a:r>
              <a:rPr lang="en-US" err="1"/>
              <a:t>Arcpy</a:t>
            </a:r>
            <a:r>
              <a:rPr lang="en-US"/>
              <a:t> instead of the ArcGIS Pro interface.</a:t>
            </a:r>
          </a:p>
          <a:p>
            <a:r>
              <a:rPr lang="en-US"/>
              <a:t>Why coding is useful in these kind of projects?</a:t>
            </a:r>
          </a:p>
          <a:p>
            <a:pPr lvl="1"/>
            <a:r>
              <a:rPr lang="en-US"/>
              <a:t>It allow you to understand how ArcGIS Pro works.</a:t>
            </a:r>
          </a:p>
          <a:p>
            <a:pPr lvl="1"/>
            <a:r>
              <a:rPr lang="en-US"/>
              <a:t>Having the base file with all the data you can run all the project just typing one word (everyone with the code could do it).</a:t>
            </a:r>
          </a:p>
          <a:p>
            <a:pPr lvl="1"/>
            <a:r>
              <a:rPr lang="en-US"/>
              <a:t>We can implement all the steps in just one function.</a:t>
            </a:r>
          </a:p>
          <a:p>
            <a:pPr lvl="1"/>
            <a:r>
              <a:rPr lang="en-US"/>
              <a:t>You can change how the results will be obtain just changing a few lines. (This allow us to explore different methods of calculation and different results as well).</a:t>
            </a:r>
          </a:p>
          <a:p>
            <a:endParaRPr lang="en-US"/>
          </a:p>
        </p:txBody>
      </p:sp>
    </p:spTree>
    <p:extLst>
      <p:ext uri="{BB962C8B-B14F-4D97-AF65-F5344CB8AC3E}">
        <p14:creationId xmlns:p14="http://schemas.microsoft.com/office/powerpoint/2010/main" val="392502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D1441-208F-4B19-9C49-FF0C9AF4A5E7}"/>
              </a:ext>
            </a:extLst>
          </p:cNvPr>
          <p:cNvSpPr>
            <a:spLocks noGrp="1"/>
          </p:cNvSpPr>
          <p:nvPr>
            <p:ph type="title"/>
          </p:nvPr>
        </p:nvSpPr>
        <p:spPr/>
        <p:txBody>
          <a:bodyPr/>
          <a:lstStyle/>
          <a:p>
            <a:r>
              <a:rPr lang="en-US"/>
              <a:t>7. OPERATION I</a:t>
            </a:r>
          </a:p>
        </p:txBody>
      </p:sp>
      <p:sp>
        <p:nvSpPr>
          <p:cNvPr id="3" name="Marcador de contenido 2">
            <a:extLst>
              <a:ext uri="{FF2B5EF4-FFF2-40B4-BE49-F238E27FC236}">
                <a16:creationId xmlns:a16="http://schemas.microsoft.com/office/drawing/2014/main" id="{63BA8371-386E-4546-9420-86F642C3F580}"/>
              </a:ext>
            </a:extLst>
          </p:cNvPr>
          <p:cNvSpPr>
            <a:spLocks noGrp="1"/>
          </p:cNvSpPr>
          <p:nvPr>
            <p:ph idx="1"/>
          </p:nvPr>
        </p:nvSpPr>
        <p:spPr/>
        <p:txBody>
          <a:bodyPr/>
          <a:lstStyle/>
          <a:p>
            <a:r>
              <a:rPr lang="en-US"/>
              <a:t>Having our base file with all the data we need to run some tools to obtain our final results:</a:t>
            </a:r>
          </a:p>
          <a:p>
            <a:pPr lvl="1"/>
            <a:r>
              <a:rPr lang="en-US"/>
              <a:t>Count the number of hospitals ands nursing homes in each province </a:t>
            </a:r>
          </a:p>
          <a:p>
            <a:pPr lvl="1"/>
            <a:r>
              <a:rPr lang="en-US"/>
              <a:t>Calculate total population in each region </a:t>
            </a:r>
          </a:p>
          <a:p>
            <a:pPr lvl="1"/>
            <a:r>
              <a:rPr lang="en-US"/>
              <a:t>Calculate transmission risk, death rate and total risk </a:t>
            </a:r>
          </a:p>
          <a:p>
            <a:pPr lvl="1"/>
            <a:r>
              <a:rPr lang="en-US"/>
              <a:t>Normalize the final results in order to have more scaled results</a:t>
            </a:r>
          </a:p>
          <a:p>
            <a:r>
              <a:rPr lang="en-US"/>
              <a:t>The first step is to import </a:t>
            </a:r>
            <a:r>
              <a:rPr lang="en-US" err="1"/>
              <a:t>Arcpy</a:t>
            </a:r>
            <a:r>
              <a:rPr lang="en-US"/>
              <a:t> and set the workspace:</a:t>
            </a:r>
          </a:p>
          <a:p>
            <a:endParaRPr lang="en-US"/>
          </a:p>
        </p:txBody>
      </p:sp>
      <p:pic>
        <p:nvPicPr>
          <p:cNvPr id="4" name="Imagen 3">
            <a:extLst>
              <a:ext uri="{FF2B5EF4-FFF2-40B4-BE49-F238E27FC236}">
                <a16:creationId xmlns:a16="http://schemas.microsoft.com/office/drawing/2014/main" id="{56588C79-A52B-4394-8398-A85C055A4F52}"/>
              </a:ext>
            </a:extLst>
          </p:cNvPr>
          <p:cNvPicPr>
            <a:picLocks noChangeAspect="1"/>
          </p:cNvPicPr>
          <p:nvPr/>
        </p:nvPicPr>
        <p:blipFill>
          <a:blip r:embed="rId2"/>
          <a:stretch>
            <a:fillRect/>
          </a:stretch>
        </p:blipFill>
        <p:spPr>
          <a:xfrm>
            <a:off x="2911934" y="4926298"/>
            <a:ext cx="5329295" cy="1322101"/>
          </a:xfrm>
          <a:prstGeom prst="rect">
            <a:avLst/>
          </a:prstGeom>
        </p:spPr>
      </p:pic>
    </p:spTree>
    <p:extLst>
      <p:ext uri="{BB962C8B-B14F-4D97-AF65-F5344CB8AC3E}">
        <p14:creationId xmlns:p14="http://schemas.microsoft.com/office/powerpoint/2010/main" val="416232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750DA-9D14-4339-8C7B-45B68E36EAE9}"/>
              </a:ext>
            </a:extLst>
          </p:cNvPr>
          <p:cNvSpPr>
            <a:spLocks noGrp="1"/>
          </p:cNvSpPr>
          <p:nvPr>
            <p:ph type="title"/>
          </p:nvPr>
        </p:nvSpPr>
        <p:spPr/>
        <p:txBody>
          <a:bodyPr/>
          <a:lstStyle/>
          <a:p>
            <a:r>
              <a:rPr lang="en-US"/>
              <a:t>7. OPERATION II</a:t>
            </a:r>
          </a:p>
        </p:txBody>
      </p:sp>
      <p:sp>
        <p:nvSpPr>
          <p:cNvPr id="3" name="Marcador de contenido 2">
            <a:extLst>
              <a:ext uri="{FF2B5EF4-FFF2-40B4-BE49-F238E27FC236}">
                <a16:creationId xmlns:a16="http://schemas.microsoft.com/office/drawing/2014/main" id="{704D5111-329C-4C8D-9158-7818EF47A48E}"/>
              </a:ext>
            </a:extLst>
          </p:cNvPr>
          <p:cNvSpPr>
            <a:spLocks noGrp="1"/>
          </p:cNvSpPr>
          <p:nvPr>
            <p:ph idx="1"/>
          </p:nvPr>
        </p:nvSpPr>
        <p:spPr/>
        <p:txBody>
          <a:bodyPr/>
          <a:lstStyle/>
          <a:p>
            <a:r>
              <a:rPr lang="en-US"/>
              <a:t>The second step is to calculate the number of hospitals in each province.</a:t>
            </a:r>
          </a:p>
          <a:p>
            <a:r>
              <a:rPr lang="en-US"/>
              <a:t>Tool: “Spatial Join”</a:t>
            </a:r>
          </a:p>
          <a:p>
            <a:r>
              <a:rPr lang="en-US"/>
              <a:t>It creates “Provinces3” with the data of “Province2” and the number of hospitals.</a:t>
            </a:r>
          </a:p>
          <a:p>
            <a:endParaRPr lang="en-US"/>
          </a:p>
        </p:txBody>
      </p:sp>
      <p:pic>
        <p:nvPicPr>
          <p:cNvPr id="4" name="Imagen 3">
            <a:extLst>
              <a:ext uri="{FF2B5EF4-FFF2-40B4-BE49-F238E27FC236}">
                <a16:creationId xmlns:a16="http://schemas.microsoft.com/office/drawing/2014/main" id="{4B5F4DCE-179D-4610-B72D-D2C645690C14}"/>
              </a:ext>
            </a:extLst>
          </p:cNvPr>
          <p:cNvPicPr>
            <a:picLocks noChangeAspect="1"/>
          </p:cNvPicPr>
          <p:nvPr/>
        </p:nvPicPr>
        <p:blipFill>
          <a:blip r:embed="rId2"/>
          <a:stretch>
            <a:fillRect/>
          </a:stretch>
        </p:blipFill>
        <p:spPr>
          <a:xfrm>
            <a:off x="1103312" y="3977864"/>
            <a:ext cx="9204935" cy="2581965"/>
          </a:xfrm>
          <a:prstGeom prst="rect">
            <a:avLst/>
          </a:prstGeom>
        </p:spPr>
      </p:pic>
    </p:spTree>
    <p:extLst>
      <p:ext uri="{BB962C8B-B14F-4D97-AF65-F5344CB8AC3E}">
        <p14:creationId xmlns:p14="http://schemas.microsoft.com/office/powerpoint/2010/main" val="2226859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01927-E141-4F6C-A8F8-90A13FBDDCD7}"/>
              </a:ext>
            </a:extLst>
          </p:cNvPr>
          <p:cNvSpPr>
            <a:spLocks noGrp="1"/>
          </p:cNvSpPr>
          <p:nvPr>
            <p:ph type="title"/>
          </p:nvPr>
        </p:nvSpPr>
        <p:spPr/>
        <p:txBody>
          <a:bodyPr/>
          <a:lstStyle/>
          <a:p>
            <a:r>
              <a:rPr lang="en-US"/>
              <a:t>7. OPERATION III</a:t>
            </a:r>
          </a:p>
        </p:txBody>
      </p:sp>
      <p:sp>
        <p:nvSpPr>
          <p:cNvPr id="3" name="Marcador de contenido 2">
            <a:extLst>
              <a:ext uri="{FF2B5EF4-FFF2-40B4-BE49-F238E27FC236}">
                <a16:creationId xmlns:a16="http://schemas.microsoft.com/office/drawing/2014/main" id="{46B4A481-6427-4EBE-8D3C-A5E2590F4E43}"/>
              </a:ext>
            </a:extLst>
          </p:cNvPr>
          <p:cNvSpPr>
            <a:spLocks noGrp="1"/>
          </p:cNvSpPr>
          <p:nvPr>
            <p:ph idx="1"/>
          </p:nvPr>
        </p:nvSpPr>
        <p:spPr/>
        <p:txBody>
          <a:bodyPr>
            <a:normAutofit lnSpcReduction="10000"/>
          </a:bodyPr>
          <a:lstStyle/>
          <a:p>
            <a:r>
              <a:rPr lang="en-US"/>
              <a:t>After that, we need to rename the field “</a:t>
            </a:r>
            <a:r>
              <a:rPr lang="en-US" err="1"/>
              <a:t>Join_Count</a:t>
            </a:r>
            <a:r>
              <a:rPr lang="en-US"/>
              <a:t>” as “Hospitals” to avoid errors.</a:t>
            </a:r>
          </a:p>
          <a:p>
            <a:r>
              <a:rPr lang="en-US"/>
              <a:t>Tool: “</a:t>
            </a:r>
            <a:r>
              <a:rPr lang="en-US" err="1"/>
              <a:t>AlterField</a:t>
            </a:r>
            <a:r>
              <a:rPr lang="en-US"/>
              <a:t>”</a:t>
            </a:r>
          </a:p>
          <a:p>
            <a:endParaRPr lang="en-US"/>
          </a:p>
          <a:p>
            <a:endParaRPr lang="en-US"/>
          </a:p>
          <a:p>
            <a:endParaRPr lang="en-US"/>
          </a:p>
          <a:p>
            <a:endParaRPr lang="en-US"/>
          </a:p>
          <a:p>
            <a:endParaRPr lang="en-US"/>
          </a:p>
          <a:p>
            <a:endParaRPr lang="en-US"/>
          </a:p>
          <a:p>
            <a:r>
              <a:rPr lang="en-US"/>
              <a:t>Now we can use again the same process to count nursing homes creating “Provinces4”.</a:t>
            </a:r>
          </a:p>
        </p:txBody>
      </p:sp>
      <p:pic>
        <p:nvPicPr>
          <p:cNvPr id="4" name="Imagen 3">
            <a:extLst>
              <a:ext uri="{FF2B5EF4-FFF2-40B4-BE49-F238E27FC236}">
                <a16:creationId xmlns:a16="http://schemas.microsoft.com/office/drawing/2014/main" id="{2457470D-2278-44DD-B1B6-502366BB4564}"/>
              </a:ext>
            </a:extLst>
          </p:cNvPr>
          <p:cNvPicPr>
            <a:picLocks noChangeAspect="1"/>
          </p:cNvPicPr>
          <p:nvPr/>
        </p:nvPicPr>
        <p:blipFill>
          <a:blip r:embed="rId2"/>
          <a:stretch>
            <a:fillRect/>
          </a:stretch>
        </p:blipFill>
        <p:spPr>
          <a:xfrm>
            <a:off x="1020281" y="3226710"/>
            <a:ext cx="10151437" cy="2072683"/>
          </a:xfrm>
          <a:prstGeom prst="rect">
            <a:avLst/>
          </a:prstGeom>
        </p:spPr>
      </p:pic>
    </p:spTree>
    <p:extLst>
      <p:ext uri="{BB962C8B-B14F-4D97-AF65-F5344CB8AC3E}">
        <p14:creationId xmlns:p14="http://schemas.microsoft.com/office/powerpoint/2010/main" val="63471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F2B7D-CC3D-41F9-AFD2-F91178E8A717}"/>
              </a:ext>
            </a:extLst>
          </p:cNvPr>
          <p:cNvSpPr>
            <a:spLocks noGrp="1"/>
          </p:cNvSpPr>
          <p:nvPr>
            <p:ph type="title"/>
          </p:nvPr>
        </p:nvSpPr>
        <p:spPr/>
        <p:txBody>
          <a:bodyPr/>
          <a:lstStyle/>
          <a:p>
            <a:r>
              <a:rPr lang="en-US"/>
              <a:t>7. OPERATION IV</a:t>
            </a:r>
          </a:p>
        </p:txBody>
      </p:sp>
      <p:sp>
        <p:nvSpPr>
          <p:cNvPr id="3" name="Marcador de contenido 2">
            <a:extLst>
              <a:ext uri="{FF2B5EF4-FFF2-40B4-BE49-F238E27FC236}">
                <a16:creationId xmlns:a16="http://schemas.microsoft.com/office/drawing/2014/main" id="{AF31BCE6-D730-45D6-96B9-DEBDF425AE7E}"/>
              </a:ext>
            </a:extLst>
          </p:cNvPr>
          <p:cNvSpPr>
            <a:spLocks noGrp="1"/>
          </p:cNvSpPr>
          <p:nvPr>
            <p:ph idx="1"/>
          </p:nvPr>
        </p:nvSpPr>
        <p:spPr/>
        <p:txBody>
          <a:bodyPr/>
          <a:lstStyle/>
          <a:p>
            <a:r>
              <a:rPr lang="en-US"/>
              <a:t>The next step is to add all the fields that we want to calculate into the layer “Provinces4:</a:t>
            </a:r>
          </a:p>
          <a:p>
            <a:pPr lvl="1"/>
            <a:r>
              <a:rPr lang="en-US"/>
              <a:t>Total population</a:t>
            </a:r>
          </a:p>
          <a:p>
            <a:pPr lvl="1"/>
            <a:r>
              <a:rPr lang="en-US"/>
              <a:t>Transmission risk</a:t>
            </a:r>
          </a:p>
          <a:p>
            <a:pPr lvl="1"/>
            <a:r>
              <a:rPr lang="en-US"/>
              <a:t>Death rate</a:t>
            </a:r>
          </a:p>
          <a:p>
            <a:pPr lvl="1"/>
            <a:r>
              <a:rPr lang="en-US"/>
              <a:t>Total risk</a:t>
            </a:r>
          </a:p>
          <a:p>
            <a:r>
              <a:rPr lang="en-US"/>
              <a:t>Tool: “Add field”</a:t>
            </a:r>
          </a:p>
        </p:txBody>
      </p:sp>
      <p:pic>
        <p:nvPicPr>
          <p:cNvPr id="5" name="Imagen 4">
            <a:extLst>
              <a:ext uri="{FF2B5EF4-FFF2-40B4-BE49-F238E27FC236}">
                <a16:creationId xmlns:a16="http://schemas.microsoft.com/office/drawing/2014/main" id="{B5795484-32B2-4788-B723-C56FAD5AA01D}"/>
              </a:ext>
            </a:extLst>
          </p:cNvPr>
          <p:cNvPicPr>
            <a:picLocks noChangeAspect="1"/>
          </p:cNvPicPr>
          <p:nvPr/>
        </p:nvPicPr>
        <p:blipFill>
          <a:blip r:embed="rId2"/>
          <a:stretch>
            <a:fillRect/>
          </a:stretch>
        </p:blipFill>
        <p:spPr>
          <a:xfrm>
            <a:off x="2286946" y="4976231"/>
            <a:ext cx="7618107" cy="1429051"/>
          </a:xfrm>
          <a:prstGeom prst="rect">
            <a:avLst/>
          </a:prstGeom>
        </p:spPr>
      </p:pic>
    </p:spTree>
    <p:extLst>
      <p:ext uri="{BB962C8B-B14F-4D97-AF65-F5344CB8AC3E}">
        <p14:creationId xmlns:p14="http://schemas.microsoft.com/office/powerpoint/2010/main" val="32205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D04136-D8DF-4719-8770-E9A53D49AA7A}"/>
              </a:ext>
            </a:extLst>
          </p:cNvPr>
          <p:cNvSpPr>
            <a:spLocks noGrp="1"/>
          </p:cNvSpPr>
          <p:nvPr>
            <p:ph type="title"/>
          </p:nvPr>
        </p:nvSpPr>
        <p:spPr/>
        <p:txBody>
          <a:bodyPr/>
          <a:lstStyle/>
          <a:p>
            <a:r>
              <a:rPr lang="en-US"/>
              <a:t>7. OPERATION V </a:t>
            </a:r>
          </a:p>
        </p:txBody>
      </p:sp>
      <p:sp>
        <p:nvSpPr>
          <p:cNvPr id="3" name="Marcador de contenido 2">
            <a:extLst>
              <a:ext uri="{FF2B5EF4-FFF2-40B4-BE49-F238E27FC236}">
                <a16:creationId xmlns:a16="http://schemas.microsoft.com/office/drawing/2014/main" id="{F8497FBF-B5ED-4495-BBBD-FD3A48AFF732}"/>
              </a:ext>
            </a:extLst>
          </p:cNvPr>
          <p:cNvSpPr>
            <a:spLocks noGrp="1"/>
          </p:cNvSpPr>
          <p:nvPr>
            <p:ph idx="1"/>
          </p:nvPr>
        </p:nvSpPr>
        <p:spPr/>
        <p:txBody>
          <a:bodyPr/>
          <a:lstStyle/>
          <a:p>
            <a:r>
              <a:rPr lang="en-US"/>
              <a:t>Once we have all the fields in “Provinces4” we can calculate them.</a:t>
            </a:r>
          </a:p>
          <a:p>
            <a:r>
              <a:rPr lang="en-US"/>
              <a:t>Tool: “Calculate field”</a:t>
            </a:r>
          </a:p>
          <a:p>
            <a:endParaRPr lang="en-US"/>
          </a:p>
        </p:txBody>
      </p:sp>
      <p:pic>
        <p:nvPicPr>
          <p:cNvPr id="4" name="Imagen 3">
            <a:extLst>
              <a:ext uri="{FF2B5EF4-FFF2-40B4-BE49-F238E27FC236}">
                <a16:creationId xmlns:a16="http://schemas.microsoft.com/office/drawing/2014/main" id="{88219DAB-C330-4CB8-B59E-A8E876657B6E}"/>
              </a:ext>
            </a:extLst>
          </p:cNvPr>
          <p:cNvPicPr>
            <a:picLocks noChangeAspect="1"/>
          </p:cNvPicPr>
          <p:nvPr/>
        </p:nvPicPr>
        <p:blipFill>
          <a:blip r:embed="rId2"/>
          <a:stretch>
            <a:fillRect/>
          </a:stretch>
        </p:blipFill>
        <p:spPr>
          <a:xfrm>
            <a:off x="1103312" y="3483330"/>
            <a:ext cx="9913927" cy="2219960"/>
          </a:xfrm>
          <a:prstGeom prst="rect">
            <a:avLst/>
          </a:prstGeom>
        </p:spPr>
      </p:pic>
    </p:spTree>
    <p:extLst>
      <p:ext uri="{BB962C8B-B14F-4D97-AF65-F5344CB8AC3E}">
        <p14:creationId xmlns:p14="http://schemas.microsoft.com/office/powerpoint/2010/main" val="3710676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C6104-20D8-47C5-97CD-5100156991FB}"/>
              </a:ext>
            </a:extLst>
          </p:cNvPr>
          <p:cNvSpPr>
            <a:spLocks noGrp="1"/>
          </p:cNvSpPr>
          <p:nvPr>
            <p:ph type="title"/>
          </p:nvPr>
        </p:nvSpPr>
        <p:spPr/>
        <p:txBody>
          <a:bodyPr/>
          <a:lstStyle/>
          <a:p>
            <a:r>
              <a:rPr lang="en-US"/>
              <a:t>7. OPERATION VI</a:t>
            </a:r>
          </a:p>
        </p:txBody>
      </p:sp>
      <p:sp>
        <p:nvSpPr>
          <p:cNvPr id="3" name="Marcador de contenido 2">
            <a:extLst>
              <a:ext uri="{FF2B5EF4-FFF2-40B4-BE49-F238E27FC236}">
                <a16:creationId xmlns:a16="http://schemas.microsoft.com/office/drawing/2014/main" id="{776426F3-3D6B-44BC-B948-A841408DF5C9}"/>
              </a:ext>
            </a:extLst>
          </p:cNvPr>
          <p:cNvSpPr>
            <a:spLocks noGrp="1"/>
          </p:cNvSpPr>
          <p:nvPr>
            <p:ph idx="1"/>
          </p:nvPr>
        </p:nvSpPr>
        <p:spPr/>
        <p:txBody>
          <a:bodyPr/>
          <a:lstStyle/>
          <a:p>
            <a:r>
              <a:rPr lang="en-US"/>
              <a:t>With all the fields calculated, we need to define a function to normalize all of them in order to have a more scaled map of results.</a:t>
            </a:r>
          </a:p>
          <a:p>
            <a:r>
              <a:rPr lang="en-US"/>
              <a:t>The function:</a:t>
            </a:r>
          </a:p>
          <a:p>
            <a:endParaRPr lang="en-US"/>
          </a:p>
        </p:txBody>
      </p:sp>
      <p:pic>
        <p:nvPicPr>
          <p:cNvPr id="4" name="Imagen 3">
            <a:extLst>
              <a:ext uri="{FF2B5EF4-FFF2-40B4-BE49-F238E27FC236}">
                <a16:creationId xmlns:a16="http://schemas.microsoft.com/office/drawing/2014/main" id="{EE3F7EF6-6B2E-49F1-B71D-4AB3885BC82A}"/>
              </a:ext>
            </a:extLst>
          </p:cNvPr>
          <p:cNvPicPr>
            <a:picLocks noChangeAspect="1"/>
          </p:cNvPicPr>
          <p:nvPr/>
        </p:nvPicPr>
        <p:blipFill>
          <a:blip r:embed="rId2"/>
          <a:stretch>
            <a:fillRect/>
          </a:stretch>
        </p:blipFill>
        <p:spPr>
          <a:xfrm>
            <a:off x="3411143" y="3001507"/>
            <a:ext cx="7677545" cy="3403775"/>
          </a:xfrm>
          <a:prstGeom prst="rect">
            <a:avLst/>
          </a:prstGeom>
        </p:spPr>
      </p:pic>
    </p:spTree>
    <p:extLst>
      <p:ext uri="{BB962C8B-B14F-4D97-AF65-F5344CB8AC3E}">
        <p14:creationId xmlns:p14="http://schemas.microsoft.com/office/powerpoint/2010/main" val="80996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7C4FE-E591-4FD4-ADD0-22E30C28BF58}"/>
              </a:ext>
            </a:extLst>
          </p:cNvPr>
          <p:cNvSpPr>
            <a:spLocks noGrp="1"/>
          </p:cNvSpPr>
          <p:nvPr>
            <p:ph type="title"/>
          </p:nvPr>
        </p:nvSpPr>
        <p:spPr/>
        <p:txBody>
          <a:bodyPr/>
          <a:lstStyle/>
          <a:p>
            <a:r>
              <a:rPr lang="en-US"/>
              <a:t>7. OPERATION VII</a:t>
            </a:r>
          </a:p>
        </p:txBody>
      </p:sp>
      <p:sp>
        <p:nvSpPr>
          <p:cNvPr id="3" name="Marcador de contenido 2">
            <a:extLst>
              <a:ext uri="{FF2B5EF4-FFF2-40B4-BE49-F238E27FC236}">
                <a16:creationId xmlns:a16="http://schemas.microsoft.com/office/drawing/2014/main" id="{7F17F5F2-23D5-4178-AD1F-A9BE89AA608F}"/>
              </a:ext>
            </a:extLst>
          </p:cNvPr>
          <p:cNvSpPr>
            <a:spLocks noGrp="1"/>
          </p:cNvSpPr>
          <p:nvPr>
            <p:ph idx="1"/>
          </p:nvPr>
        </p:nvSpPr>
        <p:spPr/>
        <p:txBody>
          <a:bodyPr/>
          <a:lstStyle/>
          <a:p>
            <a:r>
              <a:rPr lang="en-US"/>
              <a:t>The last step is to call the function mentioned before to normalize all the results.</a:t>
            </a:r>
          </a:p>
          <a:p>
            <a:endParaRPr lang="en-US"/>
          </a:p>
        </p:txBody>
      </p:sp>
      <p:pic>
        <p:nvPicPr>
          <p:cNvPr id="4" name="Imagen 3">
            <a:extLst>
              <a:ext uri="{FF2B5EF4-FFF2-40B4-BE49-F238E27FC236}">
                <a16:creationId xmlns:a16="http://schemas.microsoft.com/office/drawing/2014/main" id="{FFEAF7F1-7ABB-4662-8788-E2297BB57544}"/>
              </a:ext>
            </a:extLst>
          </p:cNvPr>
          <p:cNvPicPr>
            <a:picLocks noChangeAspect="1"/>
          </p:cNvPicPr>
          <p:nvPr/>
        </p:nvPicPr>
        <p:blipFill>
          <a:blip r:embed="rId2"/>
          <a:stretch>
            <a:fillRect/>
          </a:stretch>
        </p:blipFill>
        <p:spPr>
          <a:xfrm>
            <a:off x="1177955" y="3081338"/>
            <a:ext cx="9836089" cy="2573056"/>
          </a:xfrm>
          <a:prstGeom prst="rect">
            <a:avLst/>
          </a:prstGeom>
        </p:spPr>
      </p:pic>
    </p:spTree>
    <p:extLst>
      <p:ext uri="{BB962C8B-B14F-4D97-AF65-F5344CB8AC3E}">
        <p14:creationId xmlns:p14="http://schemas.microsoft.com/office/powerpoint/2010/main" val="1593926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C883F-0BB7-44A2-B8DE-A2EE83EBA292}"/>
              </a:ext>
            </a:extLst>
          </p:cNvPr>
          <p:cNvSpPr>
            <a:spLocks noGrp="1"/>
          </p:cNvSpPr>
          <p:nvPr>
            <p:ph type="title"/>
          </p:nvPr>
        </p:nvSpPr>
        <p:spPr/>
        <p:txBody>
          <a:bodyPr/>
          <a:lstStyle/>
          <a:p>
            <a:r>
              <a:rPr lang="en-US"/>
              <a:t>7. OPERATION VII</a:t>
            </a:r>
          </a:p>
        </p:txBody>
      </p:sp>
      <p:sp>
        <p:nvSpPr>
          <p:cNvPr id="3" name="Marcador de contenido 2">
            <a:extLst>
              <a:ext uri="{FF2B5EF4-FFF2-40B4-BE49-F238E27FC236}">
                <a16:creationId xmlns:a16="http://schemas.microsoft.com/office/drawing/2014/main" id="{21F784C5-8657-4E48-85DA-17DA8A2C78A3}"/>
              </a:ext>
            </a:extLst>
          </p:cNvPr>
          <p:cNvSpPr>
            <a:spLocks noGrp="1"/>
          </p:cNvSpPr>
          <p:nvPr>
            <p:ph idx="1"/>
          </p:nvPr>
        </p:nvSpPr>
        <p:spPr/>
        <p:txBody>
          <a:bodyPr/>
          <a:lstStyle/>
          <a:p>
            <a:r>
              <a:rPr lang="en-US"/>
              <a:t>All the steps before has been implemented in a function called “</a:t>
            </a:r>
            <a:r>
              <a:rPr lang="en-US" err="1"/>
              <a:t>Covid</a:t>
            </a:r>
            <a:r>
              <a:rPr lang="en-US"/>
              <a:t>( )” allowing us to run everything just typing it *.</a:t>
            </a:r>
          </a:p>
          <a:p>
            <a:r>
              <a:rPr lang="en-US"/>
              <a:t>*We also need to change the location line and type where is our project saved:</a:t>
            </a:r>
          </a:p>
          <a:p>
            <a:endParaRPr lang="en-US"/>
          </a:p>
          <a:p>
            <a:r>
              <a:rPr lang="en-US"/>
              <a:t>After running the program, all the results will be on the attribute table of “Provinces4”.</a:t>
            </a:r>
          </a:p>
          <a:p>
            <a:r>
              <a:rPr lang="en-US"/>
              <a:t>To see them we just need to open our project in ArcGIS Pro and use the tool “Add to current map” to add “Provinces4” to our map (3 times, one per result).</a:t>
            </a:r>
          </a:p>
          <a:p>
            <a:endParaRPr lang="en-US"/>
          </a:p>
        </p:txBody>
      </p:sp>
      <p:pic>
        <p:nvPicPr>
          <p:cNvPr id="4" name="Imagen 3">
            <a:extLst>
              <a:ext uri="{FF2B5EF4-FFF2-40B4-BE49-F238E27FC236}">
                <a16:creationId xmlns:a16="http://schemas.microsoft.com/office/drawing/2014/main" id="{D99938A3-2F1B-45E5-9473-DEFB41A12846}"/>
              </a:ext>
            </a:extLst>
          </p:cNvPr>
          <p:cNvPicPr>
            <a:picLocks noChangeAspect="1"/>
          </p:cNvPicPr>
          <p:nvPr/>
        </p:nvPicPr>
        <p:blipFill>
          <a:blip r:embed="rId2"/>
          <a:stretch>
            <a:fillRect/>
          </a:stretch>
        </p:blipFill>
        <p:spPr>
          <a:xfrm>
            <a:off x="1527052" y="3525520"/>
            <a:ext cx="7344146" cy="293375"/>
          </a:xfrm>
          <a:prstGeom prst="rect">
            <a:avLst/>
          </a:prstGeom>
        </p:spPr>
      </p:pic>
    </p:spTree>
    <p:extLst>
      <p:ext uri="{BB962C8B-B14F-4D97-AF65-F5344CB8AC3E}">
        <p14:creationId xmlns:p14="http://schemas.microsoft.com/office/powerpoint/2010/main" val="126675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73FFA-A614-4D42-B9AD-F745F4DB8798}"/>
              </a:ext>
            </a:extLst>
          </p:cNvPr>
          <p:cNvSpPr>
            <a:spLocks noGrp="1"/>
          </p:cNvSpPr>
          <p:nvPr>
            <p:ph type="title"/>
          </p:nvPr>
        </p:nvSpPr>
        <p:spPr/>
        <p:txBody>
          <a:bodyPr/>
          <a:lstStyle/>
          <a:p>
            <a:r>
              <a:rPr lang="en-US"/>
              <a:t>INDEX</a:t>
            </a:r>
          </a:p>
        </p:txBody>
      </p:sp>
      <p:sp>
        <p:nvSpPr>
          <p:cNvPr id="3" name="Marcador de contenido 2">
            <a:extLst>
              <a:ext uri="{FF2B5EF4-FFF2-40B4-BE49-F238E27FC236}">
                <a16:creationId xmlns:a16="http://schemas.microsoft.com/office/drawing/2014/main" id="{947D440E-E376-42E7-9025-DDC643869CD9}"/>
              </a:ext>
            </a:extLst>
          </p:cNvPr>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US"/>
              <a:t>INTRODUCCTION</a:t>
            </a:r>
          </a:p>
          <a:p>
            <a:pPr marL="457200" indent="-457200">
              <a:buFont typeface="+mj-lt"/>
              <a:buAutoNum type="arabicPeriod"/>
            </a:pPr>
            <a:r>
              <a:rPr lang="en-US"/>
              <a:t>FLOWCHART</a:t>
            </a:r>
          </a:p>
          <a:p>
            <a:pPr marL="457200" indent="-457200">
              <a:buFont typeface="+mj-lt"/>
              <a:buAutoNum type="arabicPeriod"/>
            </a:pPr>
            <a:r>
              <a:rPr lang="en-US"/>
              <a:t>SOURCE OF DATA</a:t>
            </a:r>
          </a:p>
          <a:p>
            <a:pPr marL="457200" indent="-457200">
              <a:buFont typeface="+mj-lt"/>
              <a:buAutoNum type="arabicPeriod"/>
            </a:pPr>
            <a:r>
              <a:rPr lang="en-US"/>
              <a:t>DATA</a:t>
            </a:r>
          </a:p>
          <a:p>
            <a:pPr marL="457200" indent="-457200">
              <a:buFont typeface="+mj-lt"/>
              <a:buAutoNum type="arabicPeriod"/>
            </a:pPr>
            <a:r>
              <a:rPr lang="en-US"/>
              <a:t>DATA PROCESSING</a:t>
            </a:r>
          </a:p>
          <a:p>
            <a:pPr marL="457200" indent="-457200">
              <a:buFont typeface="+mj-lt"/>
              <a:buAutoNum type="arabicPeriod"/>
            </a:pPr>
            <a:r>
              <a:rPr lang="en-US"/>
              <a:t>WHY USE CODING?</a:t>
            </a:r>
          </a:p>
          <a:p>
            <a:pPr marL="457200" indent="-457200">
              <a:buFont typeface="+mj-lt"/>
              <a:buAutoNum type="arabicPeriod"/>
            </a:pPr>
            <a:r>
              <a:rPr lang="en-US"/>
              <a:t>OPERATION</a:t>
            </a:r>
          </a:p>
          <a:p>
            <a:pPr marL="457200" indent="-457200">
              <a:buFont typeface="+mj-lt"/>
              <a:buAutoNum type="arabicPeriod"/>
            </a:pPr>
            <a:r>
              <a:rPr lang="en-US"/>
              <a:t>RESULTS</a:t>
            </a:r>
          </a:p>
          <a:p>
            <a:pPr marL="457200" indent="-457200">
              <a:buFont typeface="+mj-lt"/>
              <a:buAutoNum type="arabicPeriod"/>
            </a:pPr>
            <a:r>
              <a:rPr lang="en-US"/>
              <a:t>CONCLUSION</a:t>
            </a:r>
          </a:p>
          <a:p>
            <a:pPr marL="457200" indent="-457200">
              <a:buFont typeface="+mj-lt"/>
              <a:buAutoNum type="arabicPeriod"/>
            </a:pPr>
            <a:endParaRPr lang="en-US"/>
          </a:p>
        </p:txBody>
      </p:sp>
      <p:pic>
        <p:nvPicPr>
          <p:cNvPr id="4" name="Picture 4" descr="Próximos cursos presenciales de ESRI España">
            <a:extLst>
              <a:ext uri="{FF2B5EF4-FFF2-40B4-BE49-F238E27FC236}">
                <a16:creationId xmlns:a16="http://schemas.microsoft.com/office/drawing/2014/main" id="{8EFCFAC2-993C-4A95-A017-0805AEF4A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958" y="2052918"/>
            <a:ext cx="610552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21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61C13B-203B-4CD7-91D8-8E27B25C8872}"/>
              </a:ext>
            </a:extLst>
          </p:cNvPr>
          <p:cNvSpPr>
            <a:spLocks noGrp="1"/>
          </p:cNvSpPr>
          <p:nvPr>
            <p:ph type="title"/>
          </p:nvPr>
        </p:nvSpPr>
        <p:spPr>
          <a:xfrm>
            <a:off x="648931" y="629266"/>
            <a:ext cx="4166510" cy="1622321"/>
          </a:xfrm>
        </p:spPr>
        <p:txBody>
          <a:bodyPr>
            <a:normAutofit/>
          </a:bodyPr>
          <a:lstStyle/>
          <a:p>
            <a:r>
              <a:rPr lang="en-US">
                <a:solidFill>
                  <a:srgbClr val="EBEBEB"/>
                </a:solidFill>
              </a:rPr>
              <a:t>8. RESULTS I</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Imagen 3">
            <a:extLst>
              <a:ext uri="{FF2B5EF4-FFF2-40B4-BE49-F238E27FC236}">
                <a16:creationId xmlns:a16="http://schemas.microsoft.com/office/drawing/2014/main" id="{52A120C6-78FE-44F9-837B-407BE3D1174A}"/>
              </a:ext>
            </a:extLst>
          </p:cNvPr>
          <p:cNvPicPr>
            <a:picLocks noChangeAspect="1"/>
          </p:cNvPicPr>
          <p:nvPr/>
        </p:nvPicPr>
        <p:blipFill>
          <a:blip r:embed="rId2"/>
          <a:stretch>
            <a:fillRect/>
          </a:stretch>
        </p:blipFill>
        <p:spPr>
          <a:xfrm>
            <a:off x="6638510" y="1335594"/>
            <a:ext cx="4905371" cy="4709591"/>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BB8D26FB-7730-42D2-9277-3A2FE0A55D91}"/>
              </a:ext>
            </a:extLst>
          </p:cNvPr>
          <p:cNvSpPr>
            <a:spLocks noGrp="1"/>
          </p:cNvSpPr>
          <p:nvPr>
            <p:ph idx="1"/>
          </p:nvPr>
        </p:nvSpPr>
        <p:spPr>
          <a:xfrm>
            <a:off x="648931" y="2438400"/>
            <a:ext cx="4166509" cy="3785419"/>
          </a:xfrm>
        </p:spPr>
        <p:txBody>
          <a:bodyPr vert="horz" lIns="91440" tIns="45720" rIns="91440" bIns="45720" rtlCol="0" anchor="t">
            <a:normAutofit/>
          </a:bodyPr>
          <a:lstStyle/>
          <a:p>
            <a:r>
              <a:rPr lang="en-US">
                <a:solidFill>
                  <a:srgbClr val="EBEBEB"/>
                </a:solidFill>
              </a:rPr>
              <a:t>To see property of the results we will need to do right click on “Provinces4”, go to symbology, then graduate colors and finally choose the result we want to see in each case.</a:t>
            </a:r>
          </a:p>
          <a:p>
            <a:endParaRPr lang="en-US">
              <a:solidFill>
                <a:srgbClr val="EBEBEB"/>
              </a:solidFill>
            </a:endParaRPr>
          </a:p>
        </p:txBody>
      </p:sp>
    </p:spTree>
    <p:extLst>
      <p:ext uri="{BB962C8B-B14F-4D97-AF65-F5344CB8AC3E}">
        <p14:creationId xmlns:p14="http://schemas.microsoft.com/office/powerpoint/2010/main" val="58698376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17560-2480-4082-8C69-DC844F8E4952}"/>
              </a:ext>
            </a:extLst>
          </p:cNvPr>
          <p:cNvSpPr>
            <a:spLocks noGrp="1"/>
          </p:cNvSpPr>
          <p:nvPr>
            <p:ph type="title"/>
          </p:nvPr>
        </p:nvSpPr>
        <p:spPr/>
        <p:txBody>
          <a:bodyPr/>
          <a:lstStyle/>
          <a:p>
            <a:r>
              <a:rPr lang="en-US"/>
              <a:t>8. RESULTS II (Transmission risk)</a:t>
            </a:r>
          </a:p>
        </p:txBody>
      </p:sp>
      <p:pic>
        <p:nvPicPr>
          <p:cNvPr id="7" name="Marcador de contenido 6">
            <a:extLst>
              <a:ext uri="{FF2B5EF4-FFF2-40B4-BE49-F238E27FC236}">
                <a16:creationId xmlns:a16="http://schemas.microsoft.com/office/drawing/2014/main" id="{48148DB1-A9BF-46A6-98C9-2117FBCF4C12}"/>
              </a:ext>
            </a:extLst>
          </p:cNvPr>
          <p:cNvPicPr>
            <a:picLocks noGrp="1" noChangeAspect="1"/>
          </p:cNvPicPr>
          <p:nvPr>
            <p:ph idx="1"/>
          </p:nvPr>
        </p:nvPicPr>
        <p:blipFill>
          <a:blip r:embed="rId2"/>
          <a:stretch>
            <a:fillRect/>
          </a:stretch>
        </p:blipFill>
        <p:spPr>
          <a:xfrm>
            <a:off x="1548657" y="1590776"/>
            <a:ext cx="9094686" cy="4814506"/>
          </a:xfrm>
          <a:prstGeom prst="rect">
            <a:avLst/>
          </a:prstGeom>
        </p:spPr>
      </p:pic>
    </p:spTree>
    <p:extLst>
      <p:ext uri="{BB962C8B-B14F-4D97-AF65-F5344CB8AC3E}">
        <p14:creationId xmlns:p14="http://schemas.microsoft.com/office/powerpoint/2010/main" val="358005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1A37F-F667-4499-B610-E30B96D2EB99}"/>
              </a:ext>
            </a:extLst>
          </p:cNvPr>
          <p:cNvSpPr>
            <a:spLocks noGrp="1"/>
          </p:cNvSpPr>
          <p:nvPr>
            <p:ph type="title"/>
          </p:nvPr>
        </p:nvSpPr>
        <p:spPr/>
        <p:txBody>
          <a:bodyPr/>
          <a:lstStyle/>
          <a:p>
            <a:r>
              <a:rPr lang="en-US"/>
              <a:t>8. RESULTS III (Death rate)</a:t>
            </a:r>
          </a:p>
        </p:txBody>
      </p:sp>
      <p:pic>
        <p:nvPicPr>
          <p:cNvPr id="4" name="Marcador de contenido 3">
            <a:extLst>
              <a:ext uri="{FF2B5EF4-FFF2-40B4-BE49-F238E27FC236}">
                <a16:creationId xmlns:a16="http://schemas.microsoft.com/office/drawing/2014/main" id="{890BAA6C-422A-4E93-9492-3134C60F90D3}"/>
              </a:ext>
            </a:extLst>
          </p:cNvPr>
          <p:cNvPicPr>
            <a:picLocks noGrp="1" noChangeAspect="1"/>
          </p:cNvPicPr>
          <p:nvPr>
            <p:ph idx="1"/>
          </p:nvPr>
        </p:nvPicPr>
        <p:blipFill>
          <a:blip r:embed="rId2"/>
          <a:stretch>
            <a:fillRect/>
          </a:stretch>
        </p:blipFill>
        <p:spPr>
          <a:xfrm>
            <a:off x="1543995" y="1615757"/>
            <a:ext cx="9104009" cy="4789525"/>
          </a:xfrm>
          <a:prstGeom prst="rect">
            <a:avLst/>
          </a:prstGeom>
        </p:spPr>
      </p:pic>
    </p:spTree>
    <p:extLst>
      <p:ext uri="{BB962C8B-B14F-4D97-AF65-F5344CB8AC3E}">
        <p14:creationId xmlns:p14="http://schemas.microsoft.com/office/powerpoint/2010/main" val="255524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CB7AA-A3CC-46A9-8E9B-57AD58B7CF88}"/>
              </a:ext>
            </a:extLst>
          </p:cNvPr>
          <p:cNvSpPr>
            <a:spLocks noGrp="1"/>
          </p:cNvSpPr>
          <p:nvPr>
            <p:ph type="title"/>
          </p:nvPr>
        </p:nvSpPr>
        <p:spPr/>
        <p:txBody>
          <a:bodyPr/>
          <a:lstStyle/>
          <a:p>
            <a:r>
              <a:rPr lang="en-US"/>
              <a:t>8. RESULTS IV (Total risk)</a:t>
            </a:r>
          </a:p>
        </p:txBody>
      </p:sp>
      <p:pic>
        <p:nvPicPr>
          <p:cNvPr id="4" name="Marcador de contenido 3">
            <a:extLst>
              <a:ext uri="{FF2B5EF4-FFF2-40B4-BE49-F238E27FC236}">
                <a16:creationId xmlns:a16="http://schemas.microsoft.com/office/drawing/2014/main" id="{18C37841-2406-4825-B6D8-B551E9AAEE15}"/>
              </a:ext>
            </a:extLst>
          </p:cNvPr>
          <p:cNvPicPr>
            <a:picLocks noGrp="1" noChangeAspect="1"/>
          </p:cNvPicPr>
          <p:nvPr>
            <p:ph idx="1"/>
          </p:nvPr>
        </p:nvPicPr>
        <p:blipFill>
          <a:blip r:embed="rId2"/>
          <a:stretch>
            <a:fillRect/>
          </a:stretch>
        </p:blipFill>
        <p:spPr>
          <a:xfrm>
            <a:off x="1393638" y="1534477"/>
            <a:ext cx="9404723" cy="5005089"/>
          </a:xfrm>
          <a:prstGeom prst="rect">
            <a:avLst/>
          </a:prstGeom>
        </p:spPr>
      </p:pic>
    </p:spTree>
    <p:extLst>
      <p:ext uri="{BB962C8B-B14F-4D97-AF65-F5344CB8AC3E}">
        <p14:creationId xmlns:p14="http://schemas.microsoft.com/office/powerpoint/2010/main" val="3102326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B07B-67D3-4723-86B2-D7F395EB0B0F}"/>
              </a:ext>
            </a:extLst>
          </p:cNvPr>
          <p:cNvSpPr>
            <a:spLocks noGrp="1"/>
          </p:cNvSpPr>
          <p:nvPr>
            <p:ph type="title"/>
          </p:nvPr>
        </p:nvSpPr>
        <p:spPr/>
        <p:txBody>
          <a:bodyPr/>
          <a:lstStyle/>
          <a:p>
            <a:r>
              <a:rPr lang="en-US"/>
              <a:t>9. CONCLUSION</a:t>
            </a:r>
          </a:p>
        </p:txBody>
      </p:sp>
      <p:sp>
        <p:nvSpPr>
          <p:cNvPr id="3" name="Content Placeholder 2">
            <a:extLst>
              <a:ext uri="{FF2B5EF4-FFF2-40B4-BE49-F238E27FC236}">
                <a16:creationId xmlns:a16="http://schemas.microsoft.com/office/drawing/2014/main" id="{FAC02757-BDCF-40FE-833F-26BB40E8515A}"/>
              </a:ext>
            </a:extLst>
          </p:cNvPr>
          <p:cNvSpPr>
            <a:spLocks noGrp="1"/>
          </p:cNvSpPr>
          <p:nvPr>
            <p:ph idx="1"/>
          </p:nvPr>
        </p:nvSpPr>
        <p:spPr>
          <a:xfrm>
            <a:off x="1103312" y="1613001"/>
            <a:ext cx="9417880" cy="4713955"/>
          </a:xfrm>
        </p:spPr>
        <p:txBody>
          <a:bodyPr vert="horz" lIns="91440" tIns="45720" rIns="91440" bIns="45720" rtlCol="0" anchor="t">
            <a:normAutofit/>
          </a:bodyPr>
          <a:lstStyle/>
          <a:p>
            <a:r>
              <a:rPr lang="en-US"/>
              <a:t>With the research done we have found out Spain provinces which pose a great risk of infection and death of the population of this country.</a:t>
            </a:r>
          </a:p>
          <a:p>
            <a:r>
              <a:rPr lang="en-US"/>
              <a:t>There are: </a:t>
            </a:r>
            <a:r>
              <a:rPr lang="en-US" u="sng"/>
              <a:t>Bizkaia</a:t>
            </a:r>
            <a:r>
              <a:rPr lang="en-US"/>
              <a:t>, </a:t>
            </a:r>
            <a:r>
              <a:rPr lang="en-US" u="sng"/>
              <a:t>Valencia</a:t>
            </a:r>
            <a:r>
              <a:rPr lang="en-US"/>
              <a:t>, </a:t>
            </a:r>
            <a:r>
              <a:rPr lang="en-US" u="sng"/>
              <a:t>Barcelona</a:t>
            </a:r>
            <a:r>
              <a:rPr lang="en-US"/>
              <a:t>, </a:t>
            </a:r>
            <a:r>
              <a:rPr lang="en-US" u="sng"/>
              <a:t>Madrid</a:t>
            </a:r>
            <a:r>
              <a:rPr lang="en-US"/>
              <a:t>, </a:t>
            </a:r>
            <a:r>
              <a:rPr lang="en-US" u="sng"/>
              <a:t>Sevilla</a:t>
            </a:r>
            <a:r>
              <a:rPr lang="en-US"/>
              <a:t>, </a:t>
            </a:r>
            <a:r>
              <a:rPr lang="en-US" u="sng"/>
              <a:t>Cadiz</a:t>
            </a:r>
            <a:r>
              <a:rPr lang="en-US"/>
              <a:t>, </a:t>
            </a:r>
            <a:r>
              <a:rPr lang="en-US" u="sng"/>
              <a:t>Navarra</a:t>
            </a:r>
            <a:r>
              <a:rPr lang="en-US"/>
              <a:t>, </a:t>
            </a:r>
            <a:r>
              <a:rPr lang="en-US" u="sng"/>
              <a:t>Alicante</a:t>
            </a:r>
            <a:r>
              <a:rPr lang="en-US"/>
              <a:t> and </a:t>
            </a:r>
            <a:r>
              <a:rPr lang="en-US" u="sng"/>
              <a:t>Malaga</a:t>
            </a:r>
            <a:r>
              <a:rPr lang="en-US"/>
              <a:t>. </a:t>
            </a:r>
          </a:p>
          <a:p>
            <a:r>
              <a:rPr lang="en-US"/>
              <a:t>In these provinces the density of population is higher than in the other regions (&gt; 130 per 1 </a:t>
            </a:r>
            <a:r>
              <a:rPr lang="en-US" err="1"/>
              <a:t>sq</a:t>
            </a:r>
            <a:r>
              <a:rPr lang="en-US"/>
              <a:t> km). There are more young and senior population. And that is why it causes to high rate of transmission and death </a:t>
            </a:r>
            <a:r>
              <a:rPr lang="en-US">
                <a:ea typeface="+mj-lt"/>
                <a:cs typeface="+mj-lt"/>
              </a:rPr>
              <a:t>risk</a:t>
            </a:r>
            <a:r>
              <a:rPr lang="en-US"/>
              <a:t>.</a:t>
            </a:r>
          </a:p>
          <a:p>
            <a:r>
              <a:rPr lang="en-US"/>
              <a:t>We would like to offer these provinces to </a:t>
            </a:r>
            <a:r>
              <a:rPr lang="en-US">
                <a:ea typeface="+mj-lt"/>
                <a:cs typeface="+mj-lt"/>
              </a:rPr>
              <a:t>launch additional hospitals to ensure timely treatment of infected people, to strengthen measures to provide social support for elderly people and to limit movement around the province as much as possible.</a:t>
            </a:r>
            <a:r>
              <a:rPr lang="en-US"/>
              <a:t> </a:t>
            </a:r>
          </a:p>
          <a:p>
            <a:endParaRPr lang="en-US"/>
          </a:p>
          <a:p>
            <a:endParaRPr lang="en-US"/>
          </a:p>
        </p:txBody>
      </p:sp>
    </p:spTree>
    <p:extLst>
      <p:ext uri="{BB962C8B-B14F-4D97-AF65-F5344CB8AC3E}">
        <p14:creationId xmlns:p14="http://schemas.microsoft.com/office/powerpoint/2010/main" val="4201619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8639E8-BF5E-4EA2-A10D-72CB936CEE06}"/>
              </a:ext>
            </a:extLst>
          </p:cNvPr>
          <p:cNvSpPr>
            <a:spLocks noGrp="1"/>
          </p:cNvSpPr>
          <p:nvPr>
            <p:ph type="title"/>
          </p:nvPr>
        </p:nvSpPr>
        <p:spPr>
          <a:xfrm>
            <a:off x="965505" y="1206854"/>
            <a:ext cx="10260990" cy="3523885"/>
          </a:xfrm>
        </p:spPr>
        <p:txBody>
          <a:bodyPr vert="horz" lIns="91440" tIns="45720" rIns="91440" bIns="45720" rtlCol="0" anchor="b">
            <a:normAutofit fontScale="90000"/>
          </a:bodyPr>
          <a:lstStyle/>
          <a:p>
            <a:pPr algn="ctr"/>
            <a:r>
              <a:rPr lang="en-US" sz="8000" b="0" i="0" kern="1200">
                <a:solidFill>
                  <a:schemeClr val="tx2"/>
                </a:solidFill>
                <a:latin typeface="+mj-lt"/>
                <a:ea typeface="+mj-ea"/>
                <a:cs typeface="+mj-cs"/>
              </a:rPr>
              <a:t>Thank for your attention</a:t>
            </a:r>
            <a:br>
              <a:rPr lang="en-US" sz="8000" b="0" i="0" kern="1200">
                <a:solidFill>
                  <a:schemeClr val="tx2"/>
                </a:solidFill>
                <a:latin typeface="+mj-lt"/>
                <a:ea typeface="+mj-ea"/>
                <a:cs typeface="+mj-cs"/>
              </a:rPr>
            </a:br>
            <a:endParaRPr lang="en-US" sz="8000" b="0" i="0" kern="120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DA7B4570-0677-40EC-A257-5CB5A619C4C0}"/>
              </a:ext>
            </a:extLst>
          </p:cNvPr>
          <p:cNvSpPr txBox="1"/>
          <p:nvPr/>
        </p:nvSpPr>
        <p:spPr>
          <a:xfrm>
            <a:off x="2346960" y="5008880"/>
            <a:ext cx="7752080" cy="1200329"/>
          </a:xfrm>
          <a:prstGeom prst="rect">
            <a:avLst/>
          </a:prstGeom>
          <a:noFill/>
        </p:spPr>
        <p:txBody>
          <a:bodyPr wrap="square" rtlCol="0">
            <a:spAutoFit/>
          </a:bodyPr>
          <a:lstStyle/>
          <a:p>
            <a:r>
              <a:rPr lang="en-US" sz="7200">
                <a:solidFill>
                  <a:schemeClr val="bg2"/>
                </a:solidFill>
                <a:latin typeface="+mj-lt"/>
              </a:rPr>
              <a:t>Merci beaucoup</a:t>
            </a:r>
          </a:p>
        </p:txBody>
      </p:sp>
    </p:spTree>
    <p:extLst>
      <p:ext uri="{BB962C8B-B14F-4D97-AF65-F5344CB8AC3E}">
        <p14:creationId xmlns:p14="http://schemas.microsoft.com/office/powerpoint/2010/main" val="3441797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80ED8-4CFF-43E0-A15C-DA63BCA838DC}"/>
              </a:ext>
            </a:extLst>
          </p:cNvPr>
          <p:cNvSpPr>
            <a:spLocks noGrp="1"/>
          </p:cNvSpPr>
          <p:nvPr>
            <p:ph type="title"/>
          </p:nvPr>
        </p:nvSpPr>
        <p:spPr/>
        <p:txBody>
          <a:bodyPr/>
          <a:lstStyle/>
          <a:p>
            <a:r>
              <a:rPr lang="es-ES"/>
              <a:t>1. INTRODUCTION</a:t>
            </a:r>
          </a:p>
        </p:txBody>
      </p:sp>
      <p:sp>
        <p:nvSpPr>
          <p:cNvPr id="3" name="Marcador de contenido 2">
            <a:extLst>
              <a:ext uri="{FF2B5EF4-FFF2-40B4-BE49-F238E27FC236}">
                <a16:creationId xmlns:a16="http://schemas.microsoft.com/office/drawing/2014/main" id="{988EE6F6-6CEB-4B6A-9436-A3FF19B2FFC6}"/>
              </a:ext>
            </a:extLst>
          </p:cNvPr>
          <p:cNvSpPr>
            <a:spLocks noGrp="1"/>
          </p:cNvSpPr>
          <p:nvPr>
            <p:ph idx="1"/>
          </p:nvPr>
        </p:nvSpPr>
        <p:spPr>
          <a:xfrm>
            <a:off x="1103312" y="1974361"/>
            <a:ext cx="9197923" cy="4274038"/>
          </a:xfrm>
        </p:spPr>
        <p:txBody>
          <a:bodyPr vert="horz" lIns="91440" tIns="45720" rIns="91440" bIns="45720" rtlCol="0" anchor="t">
            <a:normAutofit/>
          </a:bodyPr>
          <a:lstStyle/>
          <a:p>
            <a:pPr marL="0" indent="0">
              <a:buNone/>
            </a:pPr>
            <a:r>
              <a:rPr lang="es-ES">
                <a:ea typeface="+mn-lt"/>
                <a:cs typeface="+mn-lt"/>
              </a:rPr>
              <a:t>Coronavirus </a:t>
            </a:r>
            <a:r>
              <a:rPr lang="es-ES" err="1">
                <a:ea typeface="+mn-lt"/>
                <a:cs typeface="+mn-lt"/>
              </a:rPr>
              <a:t>Disease</a:t>
            </a:r>
            <a:r>
              <a:rPr lang="es-ES">
                <a:ea typeface="+mn-lt"/>
                <a:cs typeface="+mn-lt"/>
              </a:rPr>
              <a:t> 2019, </a:t>
            </a:r>
            <a:r>
              <a:rPr lang="es-ES" err="1">
                <a:ea typeface="+mn-lt"/>
                <a:cs typeface="+mn-lt"/>
              </a:rPr>
              <a:t>or</a:t>
            </a:r>
            <a:r>
              <a:rPr lang="es-ES">
                <a:ea typeface="+mn-lt"/>
                <a:cs typeface="+mn-lt"/>
              </a:rPr>
              <a:t> COVID-19, poses a </a:t>
            </a:r>
            <a:r>
              <a:rPr lang="es-ES" err="1">
                <a:ea typeface="+mn-lt"/>
                <a:cs typeface="+mn-lt"/>
              </a:rPr>
              <a:t>threat</a:t>
            </a:r>
            <a:r>
              <a:rPr lang="es-ES">
                <a:ea typeface="+mn-lt"/>
                <a:cs typeface="+mn-lt"/>
              </a:rPr>
              <a:t> </a:t>
            </a:r>
            <a:r>
              <a:rPr lang="es-ES" err="1">
                <a:ea typeface="+mn-lt"/>
                <a:cs typeface="+mn-lt"/>
              </a:rPr>
              <a:t>to</a:t>
            </a:r>
            <a:r>
              <a:rPr lang="es-ES">
                <a:ea typeface="+mn-lt"/>
                <a:cs typeface="+mn-lt"/>
              </a:rPr>
              <a:t> global </a:t>
            </a:r>
            <a:r>
              <a:rPr lang="es-ES" err="1">
                <a:ea typeface="+mn-lt"/>
                <a:cs typeface="+mn-lt"/>
              </a:rPr>
              <a:t>health</a:t>
            </a:r>
            <a:r>
              <a:rPr lang="es-ES">
                <a:ea typeface="+mn-lt"/>
                <a:cs typeface="+mn-lt"/>
              </a:rPr>
              <a:t>. </a:t>
            </a:r>
            <a:r>
              <a:rPr lang="es-ES" err="1">
                <a:ea typeface="+mn-lt"/>
                <a:cs typeface="+mn-lt"/>
              </a:rPr>
              <a:t>While</a:t>
            </a:r>
            <a:r>
              <a:rPr lang="es-ES">
                <a:ea typeface="+mn-lt"/>
                <a:cs typeface="+mn-lt"/>
              </a:rPr>
              <a:t> </a:t>
            </a:r>
            <a:r>
              <a:rPr lang="es-ES" err="1">
                <a:ea typeface="+mn-lt"/>
                <a:cs typeface="+mn-lt"/>
              </a:rPr>
              <a:t>researchers</a:t>
            </a:r>
            <a:r>
              <a:rPr lang="es-ES">
                <a:ea typeface="+mn-lt"/>
                <a:cs typeface="+mn-lt"/>
              </a:rPr>
              <a:t> </a:t>
            </a:r>
            <a:r>
              <a:rPr lang="es-ES" err="1">
                <a:ea typeface="+mn-lt"/>
                <a:cs typeface="+mn-lt"/>
              </a:rPr>
              <a:t>work</a:t>
            </a:r>
            <a:r>
              <a:rPr lang="es-ES">
                <a:ea typeface="+mn-lt"/>
                <a:cs typeface="+mn-lt"/>
              </a:rPr>
              <a:t> </a:t>
            </a:r>
            <a:r>
              <a:rPr lang="es-ES" err="1">
                <a:ea typeface="+mn-lt"/>
                <a:cs typeface="+mn-lt"/>
              </a:rPr>
              <a:t>to</a:t>
            </a:r>
            <a:r>
              <a:rPr lang="es-ES">
                <a:ea typeface="+mn-lt"/>
                <a:cs typeface="+mn-lt"/>
              </a:rPr>
              <a:t> </a:t>
            </a:r>
            <a:r>
              <a:rPr lang="es-ES" err="1">
                <a:ea typeface="+mn-lt"/>
                <a:cs typeface="+mn-lt"/>
              </a:rPr>
              <a:t>develop</a:t>
            </a:r>
            <a:r>
              <a:rPr lang="es-ES">
                <a:ea typeface="+mn-lt"/>
                <a:cs typeface="+mn-lt"/>
              </a:rPr>
              <a:t> a </a:t>
            </a:r>
            <a:r>
              <a:rPr lang="es-ES" err="1">
                <a:ea typeface="+mn-lt"/>
                <a:cs typeface="+mn-lt"/>
              </a:rPr>
              <a:t>vaccine</a:t>
            </a:r>
            <a:r>
              <a:rPr lang="es-ES">
                <a:ea typeface="+mn-lt"/>
                <a:cs typeface="+mn-lt"/>
              </a:rPr>
              <a:t>, </a:t>
            </a:r>
            <a:r>
              <a:rPr lang="es-ES" err="1">
                <a:ea typeface="+mn-lt"/>
                <a:cs typeface="+mn-lt"/>
              </a:rPr>
              <a:t>the</a:t>
            </a:r>
            <a:r>
              <a:rPr lang="es-ES">
                <a:ea typeface="+mn-lt"/>
                <a:cs typeface="+mn-lt"/>
              </a:rPr>
              <a:t> </a:t>
            </a:r>
            <a:r>
              <a:rPr lang="es-ES" err="1">
                <a:ea typeface="+mn-lt"/>
                <a:cs typeface="+mn-lt"/>
              </a:rPr>
              <a:t>rest</a:t>
            </a:r>
            <a:r>
              <a:rPr lang="es-ES">
                <a:ea typeface="+mn-lt"/>
                <a:cs typeface="+mn-lt"/>
              </a:rPr>
              <a:t> </a:t>
            </a:r>
            <a:r>
              <a:rPr lang="es-ES" err="1">
                <a:ea typeface="+mn-lt"/>
                <a:cs typeface="+mn-lt"/>
              </a:rPr>
              <a:t>of</a:t>
            </a:r>
            <a:r>
              <a:rPr lang="es-ES">
                <a:ea typeface="+mn-lt"/>
                <a:cs typeface="+mn-lt"/>
              </a:rPr>
              <a:t> </a:t>
            </a:r>
            <a:r>
              <a:rPr lang="es-ES" err="1">
                <a:ea typeface="+mn-lt"/>
                <a:cs typeface="+mn-lt"/>
              </a:rPr>
              <a:t>the</a:t>
            </a:r>
            <a:r>
              <a:rPr lang="es-ES">
                <a:ea typeface="+mn-lt"/>
                <a:cs typeface="+mn-lt"/>
              </a:rPr>
              <a:t> </a:t>
            </a:r>
            <a:r>
              <a:rPr lang="es-ES" err="1">
                <a:ea typeface="+mn-lt"/>
                <a:cs typeface="+mn-lt"/>
              </a:rPr>
              <a:t>world</a:t>
            </a:r>
            <a:r>
              <a:rPr lang="es-ES">
                <a:ea typeface="+mn-lt"/>
                <a:cs typeface="+mn-lt"/>
              </a:rPr>
              <a:t> </a:t>
            </a:r>
            <a:r>
              <a:rPr lang="es-ES" err="1">
                <a:ea typeface="+mn-lt"/>
                <a:cs typeface="+mn-lt"/>
              </a:rPr>
              <a:t>does</a:t>
            </a:r>
            <a:r>
              <a:rPr lang="es-ES">
                <a:ea typeface="+mn-lt"/>
                <a:cs typeface="+mn-lt"/>
              </a:rPr>
              <a:t> </a:t>
            </a:r>
            <a:r>
              <a:rPr lang="es-ES" err="1">
                <a:ea typeface="+mn-lt"/>
                <a:cs typeface="+mn-lt"/>
              </a:rPr>
              <a:t>their</a:t>
            </a:r>
            <a:r>
              <a:rPr lang="es-ES">
                <a:ea typeface="+mn-lt"/>
                <a:cs typeface="+mn-lt"/>
              </a:rPr>
              <a:t> </a:t>
            </a:r>
            <a:r>
              <a:rPr lang="es-ES" err="1">
                <a:ea typeface="+mn-lt"/>
                <a:cs typeface="+mn-lt"/>
              </a:rPr>
              <a:t>best</a:t>
            </a:r>
            <a:r>
              <a:rPr lang="es-ES">
                <a:ea typeface="+mn-lt"/>
                <a:cs typeface="+mn-lt"/>
              </a:rPr>
              <a:t> </a:t>
            </a:r>
            <a:r>
              <a:rPr lang="es-ES" err="1">
                <a:ea typeface="+mn-lt"/>
                <a:cs typeface="+mn-lt"/>
              </a:rPr>
              <a:t>to</a:t>
            </a:r>
            <a:r>
              <a:rPr lang="es-ES">
                <a:ea typeface="+mn-lt"/>
                <a:cs typeface="+mn-lt"/>
              </a:rPr>
              <a:t> prepare </a:t>
            </a:r>
            <a:r>
              <a:rPr lang="es-ES" err="1">
                <a:ea typeface="+mn-lt"/>
                <a:cs typeface="+mn-lt"/>
              </a:rPr>
              <a:t>for</a:t>
            </a:r>
            <a:r>
              <a:rPr lang="es-ES">
                <a:ea typeface="+mn-lt"/>
                <a:cs typeface="+mn-lt"/>
              </a:rPr>
              <a:t>, </a:t>
            </a:r>
            <a:r>
              <a:rPr lang="es-ES" err="1">
                <a:ea typeface="+mn-lt"/>
                <a:cs typeface="+mn-lt"/>
              </a:rPr>
              <a:t>contain</a:t>
            </a:r>
            <a:r>
              <a:rPr lang="es-ES">
                <a:ea typeface="+mn-lt"/>
                <a:cs typeface="+mn-lt"/>
              </a:rPr>
              <a:t>, and </a:t>
            </a:r>
            <a:r>
              <a:rPr lang="es-ES" err="1">
                <a:ea typeface="+mn-lt"/>
                <a:cs typeface="+mn-lt"/>
              </a:rPr>
              <a:t>help</a:t>
            </a:r>
            <a:r>
              <a:rPr lang="es-ES">
                <a:ea typeface="+mn-lt"/>
                <a:cs typeface="+mn-lt"/>
              </a:rPr>
              <a:t> </a:t>
            </a:r>
            <a:r>
              <a:rPr lang="es-ES" err="1">
                <a:ea typeface="+mn-lt"/>
                <a:cs typeface="+mn-lt"/>
              </a:rPr>
              <a:t>those</a:t>
            </a:r>
            <a:r>
              <a:rPr lang="es-ES">
                <a:ea typeface="+mn-lt"/>
                <a:cs typeface="+mn-lt"/>
              </a:rPr>
              <a:t> </a:t>
            </a:r>
            <a:r>
              <a:rPr lang="es-ES" err="1">
                <a:ea typeface="+mn-lt"/>
                <a:cs typeface="+mn-lt"/>
              </a:rPr>
              <a:t>suffering</a:t>
            </a:r>
            <a:r>
              <a:rPr lang="es-ES">
                <a:ea typeface="+mn-lt"/>
                <a:cs typeface="+mn-lt"/>
              </a:rPr>
              <a:t> </a:t>
            </a:r>
            <a:r>
              <a:rPr lang="es-ES" err="1">
                <a:ea typeface="+mn-lt"/>
                <a:cs typeface="+mn-lt"/>
              </a:rPr>
              <a:t>with</a:t>
            </a:r>
            <a:r>
              <a:rPr lang="es-ES">
                <a:ea typeface="+mn-lt"/>
                <a:cs typeface="+mn-lt"/>
              </a:rPr>
              <a:t> </a:t>
            </a:r>
            <a:r>
              <a:rPr lang="es-ES" err="1">
                <a:ea typeface="+mn-lt"/>
                <a:cs typeface="+mn-lt"/>
              </a:rPr>
              <a:t>the</a:t>
            </a:r>
            <a:r>
              <a:rPr lang="es-ES">
                <a:ea typeface="+mn-lt"/>
                <a:cs typeface="+mn-lt"/>
              </a:rPr>
              <a:t> virus. </a:t>
            </a:r>
            <a:endParaRPr lang="es-ES" u="sng">
              <a:ea typeface="+mj-lt"/>
              <a:cs typeface="+mj-lt"/>
            </a:endParaRPr>
          </a:p>
          <a:p>
            <a:pPr marL="0" indent="0">
              <a:buNone/>
            </a:pPr>
            <a:endParaRPr lang="es-ES"/>
          </a:p>
          <a:p>
            <a:pPr marL="0" indent="0">
              <a:buNone/>
            </a:pPr>
            <a:r>
              <a:rPr lang="es-ES" u="sng" err="1"/>
              <a:t>The</a:t>
            </a:r>
            <a:r>
              <a:rPr lang="es-ES" u="sng"/>
              <a:t> </a:t>
            </a:r>
            <a:r>
              <a:rPr lang="es-ES" u="sng" err="1"/>
              <a:t>objective</a:t>
            </a:r>
            <a:r>
              <a:rPr lang="es-ES" u="sng"/>
              <a:t> </a:t>
            </a:r>
            <a:r>
              <a:rPr lang="es-ES" u="sng" err="1"/>
              <a:t>of</a:t>
            </a:r>
            <a:r>
              <a:rPr lang="es-ES" u="sng"/>
              <a:t> </a:t>
            </a:r>
            <a:r>
              <a:rPr lang="es-ES" u="sng" err="1"/>
              <a:t>the</a:t>
            </a:r>
            <a:r>
              <a:rPr lang="es-ES" u="sng"/>
              <a:t> </a:t>
            </a:r>
            <a:r>
              <a:rPr lang="es-ES" u="sng" err="1"/>
              <a:t>study</a:t>
            </a:r>
            <a:r>
              <a:rPr lang="es-ES" u="sng"/>
              <a:t>:</a:t>
            </a:r>
            <a:r>
              <a:rPr lang="es-ES"/>
              <a:t> </a:t>
            </a:r>
            <a:r>
              <a:rPr lang="es-ES" err="1"/>
              <a:t>To</a:t>
            </a:r>
            <a:r>
              <a:rPr lang="es-ES"/>
              <a:t> </a:t>
            </a:r>
            <a:r>
              <a:rPr lang="es-ES" err="1"/>
              <a:t>assist</a:t>
            </a:r>
            <a:r>
              <a:rPr lang="es-ES"/>
              <a:t> </a:t>
            </a:r>
            <a:r>
              <a:rPr lang="es-ES" err="1"/>
              <a:t>these</a:t>
            </a:r>
            <a:r>
              <a:rPr lang="es-ES"/>
              <a:t> </a:t>
            </a:r>
            <a:r>
              <a:rPr lang="es-ES" err="1"/>
              <a:t>efforts</a:t>
            </a:r>
            <a:r>
              <a:rPr lang="es-ES"/>
              <a:t> and </a:t>
            </a:r>
            <a:r>
              <a:rPr lang="es-ES" err="1"/>
              <a:t>to</a:t>
            </a:r>
            <a:r>
              <a:rPr lang="es-ES"/>
              <a:t> </a:t>
            </a:r>
            <a:r>
              <a:rPr lang="es-ES" err="1"/>
              <a:t>controll</a:t>
            </a:r>
            <a:r>
              <a:rPr lang="es-ES"/>
              <a:t> </a:t>
            </a:r>
            <a:r>
              <a:rPr lang="es-ES" err="1"/>
              <a:t>the</a:t>
            </a:r>
            <a:r>
              <a:rPr lang="es-ES"/>
              <a:t> spread </a:t>
            </a:r>
            <a:r>
              <a:rPr lang="es-ES" err="1"/>
              <a:t>of</a:t>
            </a:r>
            <a:r>
              <a:rPr lang="es-ES"/>
              <a:t> </a:t>
            </a:r>
            <a:r>
              <a:rPr lang="es-ES" err="1"/>
              <a:t>the</a:t>
            </a:r>
            <a:r>
              <a:rPr lang="es-ES"/>
              <a:t> virus, </a:t>
            </a:r>
            <a:r>
              <a:rPr lang="es-ES" err="1"/>
              <a:t>our</a:t>
            </a:r>
            <a:r>
              <a:rPr lang="es-ES"/>
              <a:t> </a:t>
            </a:r>
            <a:r>
              <a:rPr lang="es-ES" err="1"/>
              <a:t>goal</a:t>
            </a:r>
            <a:r>
              <a:rPr lang="es-ES"/>
              <a:t> </a:t>
            </a:r>
            <a:r>
              <a:rPr lang="es-ES" err="1"/>
              <a:t>was</a:t>
            </a:r>
            <a:r>
              <a:rPr lang="es-ES"/>
              <a:t> </a:t>
            </a:r>
            <a:r>
              <a:rPr lang="es-ES" err="1"/>
              <a:t>to</a:t>
            </a:r>
            <a:r>
              <a:rPr lang="es-ES"/>
              <a:t> </a:t>
            </a:r>
            <a:r>
              <a:rPr lang="es-ES" err="1"/>
              <a:t>create</a:t>
            </a:r>
            <a:r>
              <a:rPr lang="es-ES"/>
              <a:t> a </a:t>
            </a:r>
            <a:r>
              <a:rPr lang="es-ES" err="1"/>
              <a:t>multivariate</a:t>
            </a:r>
            <a:r>
              <a:rPr lang="es-ES"/>
              <a:t> </a:t>
            </a:r>
            <a:r>
              <a:rPr lang="es-ES" err="1"/>
              <a:t>risk</a:t>
            </a:r>
            <a:r>
              <a:rPr lang="es-ES"/>
              <a:t> </a:t>
            </a:r>
            <a:r>
              <a:rPr lang="es-ES" err="1"/>
              <a:t>surface</a:t>
            </a:r>
            <a:r>
              <a:rPr lang="es-ES"/>
              <a:t> </a:t>
            </a:r>
            <a:r>
              <a:rPr lang="es-ES" err="1"/>
              <a:t>which</a:t>
            </a:r>
            <a:r>
              <a:rPr lang="es-ES"/>
              <a:t> </a:t>
            </a:r>
            <a:r>
              <a:rPr lang="es-ES" err="1"/>
              <a:t>include</a:t>
            </a:r>
            <a:r>
              <a:rPr lang="es-ES"/>
              <a:t> </a:t>
            </a:r>
            <a:r>
              <a:rPr lang="es-ES" err="1"/>
              <a:t>risk</a:t>
            </a:r>
            <a:r>
              <a:rPr lang="es-ES"/>
              <a:t> </a:t>
            </a:r>
            <a:r>
              <a:rPr lang="es-ES" err="1"/>
              <a:t>maps</a:t>
            </a:r>
            <a:r>
              <a:rPr lang="es-ES"/>
              <a:t> </a:t>
            </a:r>
            <a:r>
              <a:rPr lang="es-ES" err="1"/>
              <a:t>for</a:t>
            </a:r>
            <a:r>
              <a:rPr lang="es-ES"/>
              <a:t> </a:t>
            </a:r>
            <a:r>
              <a:rPr lang="es-ES" err="1"/>
              <a:t>transmission</a:t>
            </a:r>
            <a:r>
              <a:rPr lang="es-ES"/>
              <a:t> and </a:t>
            </a:r>
            <a:r>
              <a:rPr lang="es-ES" err="1"/>
              <a:t>death</a:t>
            </a:r>
            <a:r>
              <a:rPr lang="es-ES"/>
              <a:t> </a:t>
            </a:r>
            <a:r>
              <a:rPr lang="es-ES" err="1"/>
              <a:t>rate</a:t>
            </a:r>
            <a:r>
              <a:rPr lang="es-ES"/>
              <a:t> </a:t>
            </a:r>
            <a:r>
              <a:rPr lang="es-ES" err="1"/>
              <a:t>of</a:t>
            </a:r>
            <a:r>
              <a:rPr lang="es-ES"/>
              <a:t> </a:t>
            </a:r>
            <a:r>
              <a:rPr lang="es-ES" err="1"/>
              <a:t>the</a:t>
            </a:r>
            <a:r>
              <a:rPr lang="es-ES"/>
              <a:t> </a:t>
            </a:r>
            <a:r>
              <a:rPr lang="es-ES" err="1"/>
              <a:t>population</a:t>
            </a:r>
            <a:r>
              <a:rPr lang="es-ES"/>
              <a:t> </a:t>
            </a:r>
            <a:r>
              <a:rPr lang="es-ES" err="1"/>
              <a:t>of</a:t>
            </a:r>
            <a:r>
              <a:rPr lang="es-ES"/>
              <a:t> </a:t>
            </a:r>
            <a:r>
              <a:rPr lang="es-ES" err="1"/>
              <a:t>Spain</a:t>
            </a:r>
            <a:r>
              <a:rPr lang="es-ES"/>
              <a:t>.</a:t>
            </a:r>
          </a:p>
        </p:txBody>
      </p:sp>
    </p:spTree>
    <p:extLst>
      <p:ext uri="{BB962C8B-B14F-4D97-AF65-F5344CB8AC3E}">
        <p14:creationId xmlns:p14="http://schemas.microsoft.com/office/powerpoint/2010/main" val="258905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7ACBB1-499D-4FE6-8A36-76E2AB9136DA}"/>
              </a:ext>
            </a:extLst>
          </p:cNvPr>
          <p:cNvSpPr>
            <a:spLocks noGrp="1"/>
          </p:cNvSpPr>
          <p:nvPr>
            <p:ph type="title"/>
          </p:nvPr>
        </p:nvSpPr>
        <p:spPr/>
        <p:txBody>
          <a:bodyPr/>
          <a:lstStyle/>
          <a:p>
            <a:r>
              <a:rPr lang="en-US"/>
              <a:t>1. INTRODUCCTION II</a:t>
            </a:r>
          </a:p>
        </p:txBody>
      </p:sp>
      <p:pic>
        <p:nvPicPr>
          <p:cNvPr id="4" name="Marcador de contenido 3">
            <a:extLst>
              <a:ext uri="{FF2B5EF4-FFF2-40B4-BE49-F238E27FC236}">
                <a16:creationId xmlns:a16="http://schemas.microsoft.com/office/drawing/2014/main" id="{4529A35F-DDFF-4BD6-9D14-0C685D6E630A}"/>
              </a:ext>
            </a:extLst>
          </p:cNvPr>
          <p:cNvPicPr>
            <a:picLocks noGrp="1" noChangeAspect="1"/>
          </p:cNvPicPr>
          <p:nvPr>
            <p:ph idx="1"/>
          </p:nvPr>
        </p:nvPicPr>
        <p:blipFill>
          <a:blip r:embed="rId2"/>
          <a:stretch>
            <a:fillRect/>
          </a:stretch>
        </p:blipFill>
        <p:spPr>
          <a:xfrm>
            <a:off x="2877758" y="1361440"/>
            <a:ext cx="6436483" cy="5145874"/>
          </a:xfrm>
          <a:prstGeom prst="rect">
            <a:avLst/>
          </a:prstGeom>
        </p:spPr>
      </p:pic>
    </p:spTree>
    <p:extLst>
      <p:ext uri="{BB962C8B-B14F-4D97-AF65-F5344CB8AC3E}">
        <p14:creationId xmlns:p14="http://schemas.microsoft.com/office/powerpoint/2010/main" val="754440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34D8F-3FEC-4094-A443-D61E1B823E49}"/>
              </a:ext>
            </a:extLst>
          </p:cNvPr>
          <p:cNvSpPr>
            <a:spLocks noGrp="1"/>
          </p:cNvSpPr>
          <p:nvPr>
            <p:ph type="title"/>
          </p:nvPr>
        </p:nvSpPr>
        <p:spPr/>
        <p:txBody>
          <a:bodyPr/>
          <a:lstStyle/>
          <a:p>
            <a:r>
              <a:rPr lang="es-ES"/>
              <a:t>2. FLOWCHART</a:t>
            </a:r>
          </a:p>
        </p:txBody>
      </p:sp>
      <p:pic>
        <p:nvPicPr>
          <p:cNvPr id="5" name="Marcador de contenido 4">
            <a:extLst>
              <a:ext uri="{FF2B5EF4-FFF2-40B4-BE49-F238E27FC236}">
                <a16:creationId xmlns:a16="http://schemas.microsoft.com/office/drawing/2014/main" id="{E00DE71B-1B5A-40D0-95B3-CE57BECD73C9}"/>
              </a:ext>
            </a:extLst>
          </p:cNvPr>
          <p:cNvPicPr>
            <a:picLocks noGrp="1" noChangeAspect="1"/>
          </p:cNvPicPr>
          <p:nvPr>
            <p:ph idx="1"/>
          </p:nvPr>
        </p:nvPicPr>
        <p:blipFill>
          <a:blip r:embed="rId2"/>
          <a:stretch>
            <a:fillRect/>
          </a:stretch>
        </p:blipFill>
        <p:spPr>
          <a:xfrm>
            <a:off x="1310639" y="1245569"/>
            <a:ext cx="8978002" cy="5320578"/>
          </a:xfrm>
          <a:prstGeom prst="rect">
            <a:avLst/>
          </a:prstGeom>
        </p:spPr>
      </p:pic>
    </p:spTree>
    <p:extLst>
      <p:ext uri="{BB962C8B-B14F-4D97-AF65-F5344CB8AC3E}">
        <p14:creationId xmlns:p14="http://schemas.microsoft.com/office/powerpoint/2010/main" val="1274588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0EAF8-C501-4C0B-BC45-61F3AB2F0341}"/>
              </a:ext>
            </a:extLst>
          </p:cNvPr>
          <p:cNvSpPr>
            <a:spLocks noGrp="1"/>
          </p:cNvSpPr>
          <p:nvPr>
            <p:ph type="title"/>
          </p:nvPr>
        </p:nvSpPr>
        <p:spPr>
          <a:xfrm>
            <a:off x="646111" y="452718"/>
            <a:ext cx="9404723" cy="1400530"/>
          </a:xfrm>
        </p:spPr>
        <p:txBody>
          <a:bodyPr/>
          <a:lstStyle/>
          <a:p>
            <a:r>
              <a:rPr lang="es-ES"/>
              <a:t> 3. SOURCE OF DATA</a:t>
            </a:r>
          </a:p>
        </p:txBody>
      </p:sp>
      <p:sp>
        <p:nvSpPr>
          <p:cNvPr id="3" name="Marcador de contenido 2">
            <a:extLst>
              <a:ext uri="{FF2B5EF4-FFF2-40B4-BE49-F238E27FC236}">
                <a16:creationId xmlns:a16="http://schemas.microsoft.com/office/drawing/2014/main" id="{3B0270A3-A567-4FBD-83B7-B6B6A107598F}"/>
              </a:ext>
            </a:extLst>
          </p:cNvPr>
          <p:cNvSpPr>
            <a:spLocks noGrp="1"/>
          </p:cNvSpPr>
          <p:nvPr>
            <p:ph idx="1"/>
          </p:nvPr>
        </p:nvSpPr>
        <p:spPr>
          <a:xfrm>
            <a:off x="1103313" y="2052918"/>
            <a:ext cx="6110288" cy="4195481"/>
          </a:xfrm>
        </p:spPr>
        <p:txBody>
          <a:bodyPr vert="horz" lIns="91440" tIns="45720" rIns="91440" bIns="45720" rtlCol="0" anchor="t">
            <a:normAutofit fontScale="92500" lnSpcReduction="20000"/>
          </a:bodyPr>
          <a:lstStyle/>
          <a:p>
            <a:r>
              <a:rPr lang="es-ES" err="1"/>
              <a:t>Source</a:t>
            </a:r>
            <a:r>
              <a:rPr lang="es-ES"/>
              <a:t>: </a:t>
            </a:r>
            <a:r>
              <a:rPr lang="es-ES" err="1">
                <a:hlinkClick r:id="rId2">
                  <a:extLst>
                    <a:ext uri="{A12FA001-AC4F-418D-AE19-62706E023703}">
                      <ahyp:hlinkClr xmlns:ahyp="http://schemas.microsoft.com/office/drawing/2018/hyperlinkcolor" val="tx"/>
                    </a:ext>
                  </a:extLst>
                </a:hlinkClick>
              </a:rPr>
              <a:t>Esri</a:t>
            </a:r>
            <a:r>
              <a:rPr lang="es-ES">
                <a:hlinkClick r:id="rId2">
                  <a:extLst>
                    <a:ext uri="{A12FA001-AC4F-418D-AE19-62706E023703}">
                      <ahyp:hlinkClr xmlns:ahyp="http://schemas.microsoft.com/office/drawing/2018/hyperlinkcolor" val="tx"/>
                    </a:ext>
                  </a:extLst>
                </a:hlinkClick>
              </a:rPr>
              <a:t> </a:t>
            </a:r>
            <a:r>
              <a:rPr lang="es-ES" err="1">
                <a:hlinkClick r:id="rId2">
                  <a:extLst>
                    <a:ext uri="{A12FA001-AC4F-418D-AE19-62706E023703}">
                      <ahyp:hlinkClr xmlns:ahyp="http://schemas.microsoft.com/office/drawing/2018/hyperlinkcolor" val="tx"/>
                    </a:ext>
                  </a:extLst>
                </a:hlinkClick>
              </a:rPr>
              <a:t>Spain</a:t>
            </a:r>
            <a:endParaRPr lang="es-ES"/>
          </a:p>
          <a:p>
            <a:r>
              <a:rPr lang="es-ES"/>
              <a:t>4 </a:t>
            </a:r>
            <a:r>
              <a:rPr lang="es-ES" err="1"/>
              <a:t>layers</a:t>
            </a:r>
            <a:r>
              <a:rPr lang="es-ES"/>
              <a:t>:</a:t>
            </a:r>
          </a:p>
          <a:p>
            <a:pPr lvl="1"/>
            <a:r>
              <a:rPr lang="es-ES" err="1"/>
              <a:t>Hospitals</a:t>
            </a:r>
            <a:r>
              <a:rPr lang="es-ES"/>
              <a:t> </a:t>
            </a:r>
            <a:r>
              <a:rPr lang="es-ES" err="1"/>
              <a:t>of</a:t>
            </a:r>
            <a:r>
              <a:rPr lang="es-ES"/>
              <a:t> </a:t>
            </a:r>
            <a:r>
              <a:rPr lang="es-ES" err="1"/>
              <a:t>Spain</a:t>
            </a:r>
            <a:r>
              <a:rPr lang="es-ES"/>
              <a:t>:</a:t>
            </a:r>
          </a:p>
          <a:p>
            <a:pPr lvl="2"/>
            <a:r>
              <a:rPr lang="en-US">
                <a:hlinkClick r:id="rId3"/>
              </a:rPr>
              <a:t>https://comunidadsig.maps.arcgis.com/home/item.html?id=68745a7fb7a348b6b0d722c8517790af</a:t>
            </a:r>
            <a:endParaRPr lang="es-ES"/>
          </a:p>
          <a:p>
            <a:pPr lvl="1"/>
            <a:r>
              <a:rPr lang="es-ES" err="1"/>
              <a:t>Nursing</a:t>
            </a:r>
            <a:r>
              <a:rPr lang="es-ES"/>
              <a:t> </a:t>
            </a:r>
            <a:r>
              <a:rPr lang="es-ES" err="1"/>
              <a:t>homes</a:t>
            </a:r>
            <a:r>
              <a:rPr lang="es-ES"/>
              <a:t>:</a:t>
            </a:r>
          </a:p>
          <a:p>
            <a:pPr lvl="2"/>
            <a:r>
              <a:rPr lang="en-US">
                <a:hlinkClick r:id="rId4"/>
              </a:rPr>
              <a:t>https://comunidadcovid.maps.arcgis.com/home/item.html?id=e295d0fe5def4102b42bdab776fe67d0</a:t>
            </a:r>
            <a:endParaRPr lang="es-ES"/>
          </a:p>
          <a:p>
            <a:pPr lvl="1"/>
            <a:r>
              <a:rPr lang="en-US"/>
              <a:t>Demographic</a:t>
            </a:r>
            <a:r>
              <a:rPr lang="es-ES"/>
              <a:t> </a:t>
            </a:r>
            <a:r>
              <a:rPr lang="en-US"/>
              <a:t>info</a:t>
            </a:r>
            <a:r>
              <a:rPr lang="es-ES"/>
              <a:t> </a:t>
            </a:r>
            <a:r>
              <a:rPr lang="en-US"/>
              <a:t>by</a:t>
            </a:r>
            <a:r>
              <a:rPr lang="es-ES"/>
              <a:t> </a:t>
            </a:r>
            <a:r>
              <a:rPr lang="en-US"/>
              <a:t>municipalities</a:t>
            </a:r>
            <a:r>
              <a:rPr lang="es-ES"/>
              <a:t>:</a:t>
            </a:r>
          </a:p>
          <a:p>
            <a:pPr lvl="2"/>
            <a:r>
              <a:rPr lang="en-US">
                <a:hlinkClick r:id="rId5"/>
              </a:rPr>
              <a:t>https://comunidadsig.maps.arcgis.com/home/item.html?id=9ca8469ce8db4cd79e3fc4c31cca026e</a:t>
            </a:r>
            <a:endParaRPr lang="es-ES"/>
          </a:p>
          <a:p>
            <a:pPr lvl="1"/>
            <a:r>
              <a:rPr lang="es-ES" err="1"/>
              <a:t>Provinces</a:t>
            </a:r>
            <a:r>
              <a:rPr lang="es-ES"/>
              <a:t> </a:t>
            </a:r>
            <a:r>
              <a:rPr lang="es-ES" err="1"/>
              <a:t>of</a:t>
            </a:r>
            <a:r>
              <a:rPr lang="es-ES"/>
              <a:t> </a:t>
            </a:r>
            <a:r>
              <a:rPr lang="es-ES" err="1"/>
              <a:t>Spain</a:t>
            </a:r>
            <a:r>
              <a:rPr lang="es-ES"/>
              <a:t>:</a:t>
            </a:r>
          </a:p>
          <a:p>
            <a:pPr lvl="2"/>
            <a:r>
              <a:rPr lang="en-US">
                <a:hlinkClick r:id="rId6"/>
              </a:rPr>
              <a:t>https://www.arcgis.com/home/item.html?id=83d81d9336c745fd839465beab885ab7</a:t>
            </a:r>
            <a:endParaRPr lang="es-ES"/>
          </a:p>
          <a:p>
            <a:pPr marL="914400" lvl="2" indent="0">
              <a:buNone/>
            </a:pPr>
            <a:endParaRPr lang="en-US"/>
          </a:p>
        </p:txBody>
      </p:sp>
      <p:pic>
        <p:nvPicPr>
          <p:cNvPr id="1026" name="Picture 2" descr="Esri España (@Esri_Spain) | Twitter">
            <a:extLst>
              <a:ext uri="{FF2B5EF4-FFF2-40B4-BE49-F238E27FC236}">
                <a16:creationId xmlns:a16="http://schemas.microsoft.com/office/drawing/2014/main" id="{9F8E049F-57D8-4112-8C40-A018C95637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035" y="2306918"/>
            <a:ext cx="3524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7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FF73C1-47B7-4394-969C-D68AE9215B9A}"/>
              </a:ext>
            </a:extLst>
          </p:cNvPr>
          <p:cNvSpPr>
            <a:spLocks noGrp="1"/>
          </p:cNvSpPr>
          <p:nvPr>
            <p:ph type="title"/>
          </p:nvPr>
        </p:nvSpPr>
        <p:spPr>
          <a:xfrm>
            <a:off x="648931" y="629266"/>
            <a:ext cx="4166510" cy="1622321"/>
          </a:xfrm>
        </p:spPr>
        <p:txBody>
          <a:bodyPr>
            <a:normAutofit/>
          </a:bodyPr>
          <a:lstStyle/>
          <a:p>
            <a:r>
              <a:rPr lang="en-US">
                <a:solidFill>
                  <a:srgbClr val="EBEBEB"/>
                </a:solidFill>
              </a:rPr>
              <a:t>4. DATA</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Imagen 3">
            <a:extLst>
              <a:ext uri="{FF2B5EF4-FFF2-40B4-BE49-F238E27FC236}">
                <a16:creationId xmlns:a16="http://schemas.microsoft.com/office/drawing/2014/main" id="{B622F7DE-6AC9-40C7-9A6F-39C9C73E4E19}"/>
              </a:ext>
            </a:extLst>
          </p:cNvPr>
          <p:cNvPicPr>
            <a:picLocks noChangeAspect="1"/>
          </p:cNvPicPr>
          <p:nvPr/>
        </p:nvPicPr>
        <p:blipFill>
          <a:blip r:embed="rId2"/>
          <a:stretch>
            <a:fillRect/>
          </a:stretch>
        </p:blipFill>
        <p:spPr>
          <a:xfrm>
            <a:off x="6751674" y="1762714"/>
            <a:ext cx="4792207" cy="3862683"/>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0FE472AD-C3EF-41A5-B5C6-BDCA2FCBEC21}"/>
              </a:ext>
            </a:extLst>
          </p:cNvPr>
          <p:cNvSpPr>
            <a:spLocks noGrp="1"/>
          </p:cNvSpPr>
          <p:nvPr>
            <p:ph idx="1"/>
          </p:nvPr>
        </p:nvSpPr>
        <p:spPr>
          <a:xfrm>
            <a:off x="648931" y="2438400"/>
            <a:ext cx="4166509" cy="3785419"/>
          </a:xfrm>
        </p:spPr>
        <p:txBody>
          <a:bodyPr>
            <a:normAutofit/>
          </a:bodyPr>
          <a:lstStyle/>
          <a:p>
            <a:r>
              <a:rPr lang="en-US">
                <a:solidFill>
                  <a:srgbClr val="EBEBEB"/>
                </a:solidFill>
              </a:rPr>
              <a:t>For our project, we used 4 different layers of data:</a:t>
            </a:r>
          </a:p>
          <a:p>
            <a:pPr lvl="1"/>
            <a:r>
              <a:rPr lang="en-US">
                <a:solidFill>
                  <a:srgbClr val="EBEBEB"/>
                </a:solidFill>
              </a:rPr>
              <a:t>Demographic info by municipalities (polygons)</a:t>
            </a:r>
          </a:p>
          <a:p>
            <a:pPr lvl="2"/>
            <a:r>
              <a:rPr lang="en-US">
                <a:solidFill>
                  <a:srgbClr val="EBEBEB"/>
                </a:solidFill>
              </a:rPr>
              <a:t>Population by age ranges</a:t>
            </a:r>
          </a:p>
          <a:p>
            <a:pPr lvl="2"/>
            <a:r>
              <a:rPr lang="en-US">
                <a:solidFill>
                  <a:srgbClr val="EBEBEB"/>
                </a:solidFill>
              </a:rPr>
              <a:t>Density of population</a:t>
            </a:r>
          </a:p>
          <a:p>
            <a:pPr lvl="1"/>
            <a:r>
              <a:rPr lang="en-US">
                <a:solidFill>
                  <a:srgbClr val="EBEBEB"/>
                </a:solidFill>
              </a:rPr>
              <a:t>Hospitals of Spain (points)</a:t>
            </a:r>
          </a:p>
          <a:p>
            <a:pPr lvl="1"/>
            <a:r>
              <a:rPr lang="en-US">
                <a:solidFill>
                  <a:srgbClr val="EBEBEB"/>
                </a:solidFill>
              </a:rPr>
              <a:t>Nursing homes in Spain</a:t>
            </a:r>
          </a:p>
          <a:p>
            <a:pPr lvl="1"/>
            <a:r>
              <a:rPr lang="en-US">
                <a:solidFill>
                  <a:srgbClr val="EBEBEB"/>
                </a:solidFill>
              </a:rPr>
              <a:t>Provinces (polygons)</a:t>
            </a:r>
          </a:p>
          <a:p>
            <a:pPr lvl="2"/>
            <a:r>
              <a:rPr lang="en-US">
                <a:solidFill>
                  <a:srgbClr val="EBEBEB"/>
                </a:solidFill>
              </a:rPr>
              <a:t>Shape of each region</a:t>
            </a:r>
          </a:p>
          <a:p>
            <a:pPr marL="857250" lvl="1" indent="-457200">
              <a:buFont typeface="+mj-lt"/>
              <a:buAutoNum type="arabicPeriod"/>
            </a:pPr>
            <a:endParaRPr lang="en-US">
              <a:solidFill>
                <a:srgbClr val="EBEBEB"/>
              </a:solidFill>
            </a:endParaRPr>
          </a:p>
        </p:txBody>
      </p:sp>
    </p:spTree>
    <p:extLst>
      <p:ext uri="{BB962C8B-B14F-4D97-AF65-F5344CB8AC3E}">
        <p14:creationId xmlns:p14="http://schemas.microsoft.com/office/powerpoint/2010/main" val="282627005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FF73C1-47B7-4394-969C-D68AE9215B9A}"/>
              </a:ext>
            </a:extLst>
          </p:cNvPr>
          <p:cNvSpPr>
            <a:spLocks noGrp="1"/>
          </p:cNvSpPr>
          <p:nvPr>
            <p:ph type="title"/>
          </p:nvPr>
        </p:nvSpPr>
        <p:spPr>
          <a:xfrm>
            <a:off x="648931" y="629266"/>
            <a:ext cx="4166510" cy="1622321"/>
          </a:xfrm>
        </p:spPr>
        <p:txBody>
          <a:bodyPr>
            <a:normAutofit/>
          </a:bodyPr>
          <a:lstStyle/>
          <a:p>
            <a:r>
              <a:rPr lang="en-US">
                <a:solidFill>
                  <a:srgbClr val="EBEBEB"/>
                </a:solidFill>
              </a:rPr>
              <a:t>4. DATA II</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Imagen 3">
            <a:extLst>
              <a:ext uri="{FF2B5EF4-FFF2-40B4-BE49-F238E27FC236}">
                <a16:creationId xmlns:a16="http://schemas.microsoft.com/office/drawing/2014/main" id="{83B3BB2C-BF6C-40F8-B1A7-C61CDCE0A990}"/>
              </a:ext>
            </a:extLst>
          </p:cNvPr>
          <p:cNvPicPr>
            <a:picLocks noChangeAspect="1"/>
          </p:cNvPicPr>
          <p:nvPr/>
        </p:nvPicPr>
        <p:blipFill>
          <a:blip r:embed="rId2"/>
          <a:stretch>
            <a:fillRect/>
          </a:stretch>
        </p:blipFill>
        <p:spPr>
          <a:xfrm>
            <a:off x="5732071" y="1572185"/>
            <a:ext cx="6189384" cy="3713629"/>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0FE472AD-C3EF-41A5-B5C6-BDCA2FCBEC21}"/>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ndParaRPr>
          </a:p>
          <a:p>
            <a:pPr marL="857250" lvl="1" indent="-457200"/>
            <a:r>
              <a:rPr lang="en-US">
                <a:solidFill>
                  <a:srgbClr val="EBEBEB"/>
                </a:solidFill>
              </a:rPr>
              <a:t>Cities (population data)</a:t>
            </a:r>
          </a:p>
          <a:p>
            <a:pPr marL="857250" lvl="1" indent="-457200"/>
            <a:r>
              <a:rPr lang="en-US">
                <a:solidFill>
                  <a:srgbClr val="EBEBEB"/>
                </a:solidFill>
              </a:rPr>
              <a:t>Hospitals (location of hospitals)</a:t>
            </a:r>
          </a:p>
        </p:txBody>
      </p:sp>
    </p:spTree>
    <p:extLst>
      <p:ext uri="{BB962C8B-B14F-4D97-AF65-F5344CB8AC3E}">
        <p14:creationId xmlns:p14="http://schemas.microsoft.com/office/powerpoint/2010/main" val="416480803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FF73C1-47B7-4394-969C-D68AE9215B9A}"/>
              </a:ext>
            </a:extLst>
          </p:cNvPr>
          <p:cNvSpPr>
            <a:spLocks noGrp="1"/>
          </p:cNvSpPr>
          <p:nvPr>
            <p:ph type="title"/>
          </p:nvPr>
        </p:nvSpPr>
        <p:spPr>
          <a:xfrm>
            <a:off x="648931" y="629266"/>
            <a:ext cx="4166510" cy="1622321"/>
          </a:xfrm>
        </p:spPr>
        <p:txBody>
          <a:bodyPr>
            <a:normAutofit/>
          </a:bodyPr>
          <a:lstStyle/>
          <a:p>
            <a:r>
              <a:rPr lang="en-US">
                <a:solidFill>
                  <a:srgbClr val="EBEBEB"/>
                </a:solidFill>
              </a:rPr>
              <a:t>4. DATA III</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0FE472AD-C3EF-41A5-B5C6-BDCA2FCBEC21}"/>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ndParaRPr>
          </a:p>
          <a:p>
            <a:pPr marL="857250" lvl="1" indent="-457200"/>
            <a:r>
              <a:rPr lang="en-US">
                <a:solidFill>
                  <a:srgbClr val="EBEBEB"/>
                </a:solidFill>
              </a:rPr>
              <a:t>Province (region shape)</a:t>
            </a:r>
          </a:p>
          <a:p>
            <a:pPr marL="857250" lvl="1" indent="-457200"/>
            <a:r>
              <a:rPr lang="en-US">
                <a:solidFill>
                  <a:srgbClr val="EBEBEB"/>
                </a:solidFill>
              </a:rPr>
              <a:t>Nursing homes (location of nursing homes)</a:t>
            </a:r>
          </a:p>
        </p:txBody>
      </p:sp>
      <p:pic>
        <p:nvPicPr>
          <p:cNvPr id="5" name="Imagen 4">
            <a:extLst>
              <a:ext uri="{FF2B5EF4-FFF2-40B4-BE49-F238E27FC236}">
                <a16:creationId xmlns:a16="http://schemas.microsoft.com/office/drawing/2014/main" id="{EE0C4139-6396-4AEA-AD69-7E0F8EB4A8A8}"/>
              </a:ext>
            </a:extLst>
          </p:cNvPr>
          <p:cNvPicPr>
            <a:picLocks noChangeAspect="1"/>
          </p:cNvPicPr>
          <p:nvPr/>
        </p:nvPicPr>
        <p:blipFill>
          <a:blip r:embed="rId2"/>
          <a:stretch>
            <a:fillRect/>
          </a:stretch>
        </p:blipFill>
        <p:spPr>
          <a:xfrm>
            <a:off x="5732071" y="1635350"/>
            <a:ext cx="6085338" cy="3587300"/>
          </a:xfrm>
          <a:prstGeom prst="rect">
            <a:avLst/>
          </a:prstGeom>
        </p:spPr>
      </p:pic>
    </p:spTree>
    <p:extLst>
      <p:ext uri="{BB962C8B-B14F-4D97-AF65-F5344CB8AC3E}">
        <p14:creationId xmlns:p14="http://schemas.microsoft.com/office/powerpoint/2010/main" val="34677199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841</Words>
  <Application>Microsoft Office PowerPoint</Application>
  <PresentationFormat>Panorámica</PresentationFormat>
  <Paragraphs>113</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Century Gothic</vt:lpstr>
      <vt:lpstr>Wingdings 3</vt:lpstr>
      <vt:lpstr>Ion</vt:lpstr>
      <vt:lpstr>COVID-19 IN SPAIN RISK MAP</vt:lpstr>
      <vt:lpstr>INDEX</vt:lpstr>
      <vt:lpstr>1. INTRODUCTION</vt:lpstr>
      <vt:lpstr>1. INTRODUCCTION II</vt:lpstr>
      <vt:lpstr>2. FLOWCHART</vt:lpstr>
      <vt:lpstr> 3. SOURCE OF DATA</vt:lpstr>
      <vt:lpstr>4. DATA</vt:lpstr>
      <vt:lpstr>4. DATA II</vt:lpstr>
      <vt:lpstr>4. DATA III</vt:lpstr>
      <vt:lpstr>5. DATA PROCESSING</vt:lpstr>
      <vt:lpstr>6. WHY USE CODING?</vt:lpstr>
      <vt:lpstr>7. OPERATION I</vt:lpstr>
      <vt:lpstr>7. OPERATION II</vt:lpstr>
      <vt:lpstr>7. OPERATION III</vt:lpstr>
      <vt:lpstr>7. OPERATION IV</vt:lpstr>
      <vt:lpstr>7. OPERATION V </vt:lpstr>
      <vt:lpstr>7. OPERATION VI</vt:lpstr>
      <vt:lpstr>7. OPERATION VII</vt:lpstr>
      <vt:lpstr>7. OPERATION VII</vt:lpstr>
      <vt:lpstr>8. RESULTS I</vt:lpstr>
      <vt:lpstr>8. RESULTS II (Transmission risk)</vt:lpstr>
      <vt:lpstr>8. RESULTS III (Death rate)</vt:lpstr>
      <vt:lpstr>8. RESULTS IV (Total risk)</vt:lpstr>
      <vt:lpstr>9. CONCLUSION</vt:lpstr>
      <vt:lpstr>Thank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IN SPAIN RISK MAP</dc:title>
  <dc:creator>NARANJO VALIENTE Angel</dc:creator>
  <cp:lastModifiedBy>NARANJO VALIENTE Angel</cp:lastModifiedBy>
  <cp:revision>1</cp:revision>
  <dcterms:created xsi:type="dcterms:W3CDTF">2020-04-29T17:00:04Z</dcterms:created>
  <dcterms:modified xsi:type="dcterms:W3CDTF">2020-05-04T16:51:36Z</dcterms:modified>
</cp:coreProperties>
</file>